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56" r:id="rId2"/>
    <p:sldId id="258" r:id="rId3"/>
    <p:sldId id="271" r:id="rId4"/>
    <p:sldId id="262" r:id="rId5"/>
    <p:sldId id="263" r:id="rId6"/>
    <p:sldId id="264" r:id="rId7"/>
    <p:sldId id="265" r:id="rId8"/>
    <p:sldId id="266" r:id="rId9"/>
    <p:sldId id="268" r:id="rId10"/>
    <p:sldId id="269" r:id="rId11"/>
    <p:sldId id="272" r:id="rId12"/>
    <p:sldId id="270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482" autoAdjust="0"/>
  </p:normalViewPr>
  <p:slideViewPr>
    <p:cSldViewPr>
      <p:cViewPr>
        <p:scale>
          <a:sx n="66" d="100"/>
          <a:sy n="66" d="100"/>
        </p:scale>
        <p:origin x="-1200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10" Type="http://schemas.openxmlformats.org/officeDocument/2006/relationships/image" Target="../media/image26.png"/><Relationship Id="rId4" Type="http://schemas.openxmlformats.org/officeDocument/2006/relationships/image" Target="../media/image20.wmf"/><Relationship Id="rId9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9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image" Target="../media/image38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11" Type="http://schemas.openxmlformats.org/officeDocument/2006/relationships/image" Target="../media/image37.wmf"/><Relationship Id="rId5" Type="http://schemas.openxmlformats.org/officeDocument/2006/relationships/image" Target="../media/image31.wmf"/><Relationship Id="rId15" Type="http://schemas.openxmlformats.org/officeDocument/2006/relationships/image" Target="../media/image41.wmf"/><Relationship Id="rId10" Type="http://schemas.openxmlformats.org/officeDocument/2006/relationships/image" Target="../media/image36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Relationship Id="rId14" Type="http://schemas.openxmlformats.org/officeDocument/2006/relationships/image" Target="../media/image4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19796-4E9E-417B-BA08-13E7AED32A0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F4595-55B5-483D-B3A9-928C0D21864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832149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F4595-55B5-483D-B3A9-928C0D21864A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527527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6A60137-3C6D-4225-9B95-8CCE63704490}" type="datetimeFigureOut">
              <a:rPr lang="es-ES" smtClean="0"/>
              <a:pPr/>
              <a:t>23/10/2014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9B6811C-6242-4AD5-A2AA-72C45B7FE99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50.jpeg"/><Relationship Id="rId4" Type="http://schemas.openxmlformats.org/officeDocument/2006/relationships/oleObject" Target="../embeddings/oleObject4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12" Type="http://schemas.openxmlformats.org/officeDocument/2006/relationships/image" Target="../media/image62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5" Type="http://schemas.openxmlformats.org/officeDocument/2006/relationships/image" Target="../media/image55.jpeg"/><Relationship Id="rId10" Type="http://schemas.openxmlformats.org/officeDocument/2006/relationships/image" Target="../media/image60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1.bin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oleObject" Target="../embeddings/oleObject28.bin"/><Relationship Id="rId18" Type="http://schemas.openxmlformats.org/officeDocument/2006/relationships/oleObject" Target="../embeddings/oleObject33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2.bin"/><Relationship Id="rId12" Type="http://schemas.openxmlformats.org/officeDocument/2006/relationships/oleObject" Target="../embeddings/oleObject27.bin"/><Relationship Id="rId1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1.bin"/><Relationship Id="rId20" Type="http://schemas.openxmlformats.org/officeDocument/2006/relationships/oleObject" Target="../embeddings/oleObject35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1.bin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30.bin"/><Relationship Id="rId10" Type="http://schemas.openxmlformats.org/officeDocument/2006/relationships/oleObject" Target="../embeddings/oleObject25.bin"/><Relationship Id="rId19" Type="http://schemas.openxmlformats.org/officeDocument/2006/relationships/oleObject" Target="../embeddings/oleObject34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Relationship Id="rId14" Type="http://schemas.openxmlformats.org/officeDocument/2006/relationships/oleObject" Target="../embeddings/oleObject2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7.jpeg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36" y="504056"/>
            <a:ext cx="7992888" cy="5661248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1187624" y="3212976"/>
            <a:ext cx="763284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600" b="1" dirty="0" smtClean="0"/>
              <a:t>Compuestos </a:t>
            </a:r>
            <a:r>
              <a:rPr lang="es-ES" sz="2600" b="1" dirty="0" err="1" smtClean="0"/>
              <a:t>Bioactivos</a:t>
            </a:r>
            <a:r>
              <a:rPr lang="es-ES" sz="2600" b="1" dirty="0" smtClean="0"/>
              <a:t> Obtenidos de la Flora </a:t>
            </a:r>
            <a:r>
              <a:rPr lang="es-ES" sz="2600" b="1" dirty="0" err="1" smtClean="0"/>
              <a:t>Aamazónicas</a:t>
            </a:r>
            <a:endParaRPr lang="es-ES" sz="26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07" y="428418"/>
            <a:ext cx="2706405" cy="1344842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043608" y="2132856"/>
            <a:ext cx="79928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/>
              <a:t> </a:t>
            </a:r>
            <a:r>
              <a:rPr lang="es-ES" sz="2000" b="1" dirty="0" smtClean="0"/>
              <a:t>CENTRO </a:t>
            </a:r>
            <a:r>
              <a:rPr lang="es-ES" sz="2000" b="1" dirty="0"/>
              <a:t>DE INVESTIGACION </a:t>
            </a:r>
            <a:r>
              <a:rPr lang="es-ES" sz="2000" b="1" dirty="0" smtClean="0"/>
              <a:t>DE RECURSOS NATURALES</a:t>
            </a:r>
          </a:p>
          <a:p>
            <a:pPr algn="ctr"/>
            <a:r>
              <a:rPr lang="es-ES" sz="2400" b="1" dirty="0" smtClean="0"/>
              <a:t>(CIRNA)</a:t>
            </a:r>
            <a:endParaRPr lang="es-ES" sz="2400" dirty="0"/>
          </a:p>
        </p:txBody>
      </p:sp>
    </p:spTree>
    <p:extLst>
      <p:ext uri="{BB962C8B-B14F-4D97-AF65-F5344CB8AC3E}">
        <p14:creationId xmlns="" xmlns:p14="http://schemas.microsoft.com/office/powerpoint/2010/main" val="343897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15 Grupo"/>
          <p:cNvGrpSpPr/>
          <p:nvPr/>
        </p:nvGrpSpPr>
        <p:grpSpPr>
          <a:xfrm>
            <a:off x="1619672" y="332656"/>
            <a:ext cx="6624736" cy="707886"/>
            <a:chOff x="1619672" y="332656"/>
            <a:chExt cx="6624736" cy="707886"/>
          </a:xfrm>
        </p:grpSpPr>
        <p:sp>
          <p:nvSpPr>
            <p:cNvPr id="17" name="16 Rectángulo redondeado"/>
            <p:cNvSpPr/>
            <p:nvPr/>
          </p:nvSpPr>
          <p:spPr>
            <a:xfrm>
              <a:off x="2051720" y="332656"/>
              <a:ext cx="5712051" cy="70788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127000" dist="63500" dir="10200000" sx="101000" sy="101000" algn="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1619672" y="332656"/>
              <a:ext cx="662473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/>
                <a:t>Compuestos </a:t>
              </a:r>
              <a:r>
                <a:rPr lang="es-ES" sz="2000" b="1" dirty="0" err="1"/>
                <a:t>Bioactivos</a:t>
              </a:r>
              <a:r>
                <a:rPr lang="es-ES" sz="2000" b="1" dirty="0"/>
                <a:t> Obtenidos de la Flora </a:t>
              </a:r>
              <a:r>
                <a:rPr lang="es-ES" sz="2000" b="1" dirty="0" smtClean="0"/>
                <a:t>Amazónica</a:t>
              </a:r>
              <a:endParaRPr lang="es-ES" sz="2000" dirty="0"/>
            </a:p>
          </p:txBody>
        </p:sp>
      </p:grpSp>
      <p:sp>
        <p:nvSpPr>
          <p:cNvPr id="19" name="18 Rectángulo"/>
          <p:cNvSpPr/>
          <p:nvPr/>
        </p:nvSpPr>
        <p:spPr>
          <a:xfrm>
            <a:off x="1115616" y="1434262"/>
            <a:ext cx="74168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just">
              <a:buFont typeface="Arial" pitchFamily="34" charset="0"/>
              <a:buChar char="•"/>
            </a:pPr>
            <a:r>
              <a:rPr lang="en-US" sz="1600" i="1" dirty="0" err="1" smtClean="0">
                <a:latin typeface="Cambria" pitchFamily="18" charset="0"/>
              </a:rPr>
              <a:t>Tabebuia</a:t>
            </a:r>
            <a:r>
              <a:rPr lang="en-US" sz="1600" i="1" dirty="0" smtClean="0">
                <a:latin typeface="Cambria" pitchFamily="18" charset="0"/>
              </a:rPr>
              <a:t> </a:t>
            </a:r>
            <a:r>
              <a:rPr lang="en-US" sz="1600" i="1" dirty="0" err="1" smtClean="0">
                <a:latin typeface="Cambria" pitchFamily="18" charset="0"/>
              </a:rPr>
              <a:t>serratifolia</a:t>
            </a:r>
            <a:r>
              <a:rPr lang="en-US" sz="1600" i="1" dirty="0" smtClean="0">
                <a:latin typeface="Cambria" pitchFamily="18" charset="0"/>
              </a:rPr>
              <a:t> </a:t>
            </a:r>
            <a:r>
              <a:rPr lang="en-US" sz="1600" dirty="0" smtClean="0">
                <a:latin typeface="Cambria" pitchFamily="18" charset="0"/>
              </a:rPr>
              <a:t>se </a:t>
            </a:r>
            <a:r>
              <a:rPr lang="en-US" sz="1600" dirty="0" err="1" smtClean="0">
                <a:latin typeface="Cambria" pitchFamily="18" charset="0"/>
              </a:rPr>
              <a:t>aislaron</a:t>
            </a:r>
            <a:r>
              <a:rPr lang="en-US" sz="1600" dirty="0" smtClean="0">
                <a:latin typeface="Cambria" pitchFamily="18" charset="0"/>
              </a:rPr>
              <a:t> los </a:t>
            </a:r>
            <a:r>
              <a:rPr lang="en-US" sz="1600" dirty="0" err="1" smtClean="0">
                <a:latin typeface="Cambria" pitchFamily="18" charset="0"/>
              </a:rPr>
              <a:t>siguientes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compuestos</a:t>
            </a:r>
            <a:r>
              <a:rPr lang="en-US" sz="1600" dirty="0" smtClean="0">
                <a:latin typeface="Cambria" pitchFamily="18" charset="0"/>
              </a:rPr>
              <a:t>: </a:t>
            </a:r>
            <a:r>
              <a:rPr lang="en-US" sz="1600" i="1" dirty="0" smtClean="0">
                <a:latin typeface="Cambria" pitchFamily="18" charset="0"/>
              </a:rPr>
              <a:t>T. </a:t>
            </a:r>
            <a:r>
              <a:rPr lang="en-US" sz="1600" i="1" dirty="0" err="1" smtClean="0">
                <a:latin typeface="Cambria" pitchFamily="18" charset="0"/>
              </a:rPr>
              <a:t>cruzi</a:t>
            </a:r>
            <a:r>
              <a:rPr lang="en-US" sz="1600" dirty="0">
                <a:latin typeface="Cambria" pitchFamily="18" charset="0"/>
              </a:rPr>
              <a:t> </a:t>
            </a:r>
            <a:r>
              <a:rPr lang="en-US" sz="1600" dirty="0" smtClean="0">
                <a:latin typeface="Cambria" pitchFamily="18" charset="0"/>
              </a:rPr>
              <a:t>y </a:t>
            </a:r>
            <a:r>
              <a:rPr lang="en-US" sz="1600" i="1" dirty="0" smtClean="0">
                <a:latin typeface="Cambria" pitchFamily="18" charset="0"/>
              </a:rPr>
              <a:t>L. </a:t>
            </a:r>
            <a:r>
              <a:rPr lang="en-US" sz="1600" i="1" dirty="0" err="1" smtClean="0">
                <a:latin typeface="Cambria" pitchFamily="18" charset="0"/>
              </a:rPr>
              <a:t>infantum</a:t>
            </a:r>
            <a:endParaRPr lang="es-ES" sz="1600" i="1" dirty="0">
              <a:latin typeface="Cambria" pitchFamily="18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4803723" y="4437112"/>
            <a:ext cx="31664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i="1" dirty="0" smtClean="0">
                <a:latin typeface="Cambria" pitchFamily="18" charset="0"/>
              </a:rPr>
              <a:t>              T. </a:t>
            </a:r>
            <a:r>
              <a:rPr lang="es-ES" sz="1400" b="1" i="1" dirty="0" err="1" smtClean="0">
                <a:latin typeface="Cambria" pitchFamily="18" charset="0"/>
              </a:rPr>
              <a:t>cruzi</a:t>
            </a:r>
            <a:r>
              <a:rPr lang="es-ES" sz="1400" b="1" i="1" dirty="0" smtClean="0">
                <a:latin typeface="Cambria" pitchFamily="18" charset="0"/>
              </a:rPr>
              <a:t>              L. </a:t>
            </a:r>
            <a:r>
              <a:rPr lang="es-ES" sz="1400" b="1" i="1" dirty="0" err="1" smtClean="0">
                <a:latin typeface="Cambria" pitchFamily="18" charset="0"/>
              </a:rPr>
              <a:t>infantum</a:t>
            </a:r>
            <a:endParaRPr lang="es-ES" sz="1400" b="1" i="1" dirty="0" smtClean="0">
              <a:latin typeface="Cambria" pitchFamily="18" charset="0"/>
            </a:endParaRPr>
          </a:p>
          <a:p>
            <a:r>
              <a:rPr lang="es-ES" sz="1400" b="1" dirty="0" smtClean="0">
                <a:latin typeface="Cambria" pitchFamily="18" charset="0"/>
              </a:rPr>
              <a:t>1</a:t>
            </a:r>
            <a:r>
              <a:rPr lang="en-US" sz="1400" dirty="0" smtClean="0">
                <a:latin typeface="Cambria" pitchFamily="18" charset="0"/>
              </a:rPr>
              <a:t>, IC</a:t>
            </a:r>
            <a:r>
              <a:rPr lang="en-US" sz="1400" baseline="-25000" dirty="0" smtClean="0">
                <a:latin typeface="Cambria" pitchFamily="18" charset="0"/>
              </a:rPr>
              <a:t>50</a:t>
            </a:r>
            <a:r>
              <a:rPr lang="en-US" sz="1400" dirty="0" smtClean="0">
                <a:latin typeface="Cambria" pitchFamily="18" charset="0"/>
              </a:rPr>
              <a:t> = 0,01 </a:t>
            </a:r>
            <a:r>
              <a:rPr lang="en-US" sz="1400" dirty="0">
                <a:latin typeface="Cambria" pitchFamily="18" charset="0"/>
                <a:sym typeface="Symbol"/>
              </a:rPr>
              <a:t></a:t>
            </a:r>
            <a:r>
              <a:rPr lang="en-US" sz="1400" dirty="0" smtClean="0">
                <a:latin typeface="Cambria" pitchFamily="18" charset="0"/>
              </a:rPr>
              <a:t>g/ml</a:t>
            </a:r>
            <a:r>
              <a:rPr lang="en-US" sz="1400" b="1" dirty="0" smtClean="0">
                <a:latin typeface="Cambria" pitchFamily="18" charset="0"/>
              </a:rPr>
              <a:t>.     </a:t>
            </a:r>
            <a:r>
              <a:rPr lang="en-US" sz="1400" dirty="0">
                <a:latin typeface="Cambria" pitchFamily="18" charset="0"/>
              </a:rPr>
              <a:t>0.19 </a:t>
            </a:r>
            <a:r>
              <a:rPr lang="en-US" sz="1400" dirty="0">
                <a:latin typeface="Cambria" pitchFamily="18" charset="0"/>
                <a:sym typeface="Symbol"/>
              </a:rPr>
              <a:t></a:t>
            </a:r>
            <a:r>
              <a:rPr lang="en-US" sz="1400" dirty="0" smtClean="0">
                <a:latin typeface="Cambria" pitchFamily="18" charset="0"/>
              </a:rPr>
              <a:t>g/ml</a:t>
            </a:r>
          </a:p>
          <a:p>
            <a:r>
              <a:rPr lang="es-ES" sz="1400" b="1" dirty="0" smtClean="0">
                <a:latin typeface="Cambria" pitchFamily="18" charset="0"/>
              </a:rPr>
              <a:t>2</a:t>
            </a:r>
            <a:r>
              <a:rPr lang="es-ES" sz="1400" dirty="0" smtClean="0">
                <a:latin typeface="Cambria" pitchFamily="18" charset="0"/>
              </a:rPr>
              <a:t>, </a:t>
            </a:r>
            <a:r>
              <a:rPr lang="en-US" sz="1400" dirty="0" smtClean="0">
                <a:latin typeface="Cambria" pitchFamily="18" charset="0"/>
              </a:rPr>
              <a:t>IC</a:t>
            </a:r>
            <a:r>
              <a:rPr lang="en-US" sz="1400" baseline="-25000" dirty="0" smtClean="0">
                <a:latin typeface="Cambria" pitchFamily="18" charset="0"/>
              </a:rPr>
              <a:t>50</a:t>
            </a:r>
            <a:r>
              <a:rPr lang="en-US" sz="1400" dirty="0" smtClean="0">
                <a:latin typeface="Cambria" pitchFamily="18" charset="0"/>
              </a:rPr>
              <a:t> =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smtClean="0">
                <a:latin typeface="Cambria" pitchFamily="18" charset="0"/>
              </a:rPr>
              <a:t>2.36 </a:t>
            </a:r>
            <a:r>
              <a:rPr lang="en-US" sz="1400" dirty="0">
                <a:latin typeface="Cambria" pitchFamily="18" charset="0"/>
                <a:sym typeface="Symbol"/>
              </a:rPr>
              <a:t></a:t>
            </a:r>
            <a:r>
              <a:rPr lang="en-US" sz="1400" dirty="0" smtClean="0">
                <a:latin typeface="Cambria" pitchFamily="18" charset="0"/>
              </a:rPr>
              <a:t>g/ml</a:t>
            </a:r>
            <a:r>
              <a:rPr lang="en-US" sz="1400" b="1" dirty="0" smtClean="0">
                <a:latin typeface="Cambria" pitchFamily="18" charset="0"/>
              </a:rPr>
              <a:t>.     </a:t>
            </a:r>
            <a:r>
              <a:rPr lang="en-US" sz="1400" dirty="0" smtClean="0">
                <a:latin typeface="Cambria" pitchFamily="18" charset="0"/>
              </a:rPr>
              <a:t>2.15 </a:t>
            </a:r>
            <a:r>
              <a:rPr lang="en-US" sz="1400" dirty="0">
                <a:latin typeface="Cambria" pitchFamily="18" charset="0"/>
                <a:sym typeface="Symbol"/>
              </a:rPr>
              <a:t></a:t>
            </a:r>
            <a:r>
              <a:rPr lang="en-US" sz="1400" dirty="0" smtClean="0">
                <a:latin typeface="Cambria" pitchFamily="18" charset="0"/>
              </a:rPr>
              <a:t>g/ml</a:t>
            </a:r>
            <a:endParaRPr lang="en-US" sz="1400" b="1" dirty="0">
              <a:latin typeface="Cambria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803723" y="5157192"/>
            <a:ext cx="2886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 err="1" smtClean="0">
                <a:latin typeface="Cambria" pitchFamily="18" charset="0"/>
              </a:rPr>
              <a:t>Nifutimox</a:t>
            </a:r>
            <a:r>
              <a:rPr lang="en-US" sz="1400" dirty="0" smtClean="0">
                <a:latin typeface="Cambria" pitchFamily="18" charset="0"/>
              </a:rPr>
              <a:t>           IC</a:t>
            </a:r>
            <a:r>
              <a:rPr lang="en-US" sz="1400" baseline="-25000" dirty="0" smtClean="0">
                <a:latin typeface="Cambria" pitchFamily="18" charset="0"/>
              </a:rPr>
              <a:t>50</a:t>
            </a:r>
            <a:r>
              <a:rPr lang="en-US" sz="1400" dirty="0" smtClean="0">
                <a:latin typeface="Cambria" pitchFamily="18" charset="0"/>
              </a:rPr>
              <a:t> =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smtClean="0">
                <a:latin typeface="Cambria" pitchFamily="18" charset="0"/>
              </a:rPr>
              <a:t>3.39 </a:t>
            </a:r>
            <a:r>
              <a:rPr lang="en-US" sz="1400" dirty="0">
                <a:latin typeface="Cambria" pitchFamily="18" charset="0"/>
                <a:sym typeface="Symbol"/>
              </a:rPr>
              <a:t></a:t>
            </a:r>
            <a:r>
              <a:rPr lang="en-US" sz="1400" dirty="0" smtClean="0">
                <a:latin typeface="Cambria" pitchFamily="18" charset="0"/>
              </a:rPr>
              <a:t>g/ml</a:t>
            </a:r>
            <a:r>
              <a:rPr lang="en-US" sz="1400" b="1" dirty="0" smtClean="0">
                <a:latin typeface="Cambria" pitchFamily="18" charset="0"/>
              </a:rPr>
              <a:t>.)</a:t>
            </a:r>
          </a:p>
          <a:p>
            <a:r>
              <a:rPr lang="es-ES" sz="1400" b="1" dirty="0" err="1" smtClean="0">
                <a:latin typeface="Cambria" pitchFamily="18" charset="0"/>
              </a:rPr>
              <a:t>Anfotericina</a:t>
            </a:r>
            <a:r>
              <a:rPr lang="es-ES" sz="1400" b="1" dirty="0" smtClean="0">
                <a:latin typeface="Cambria" pitchFamily="18" charset="0"/>
              </a:rPr>
              <a:t> B</a:t>
            </a:r>
            <a:r>
              <a:rPr lang="en-US" sz="1400" dirty="0" smtClean="0">
                <a:latin typeface="Cambria" pitchFamily="18" charset="0"/>
              </a:rPr>
              <a:t>  </a:t>
            </a:r>
            <a:r>
              <a:rPr lang="en-US" sz="1400" dirty="0">
                <a:latin typeface="Cambria" pitchFamily="18" charset="0"/>
              </a:rPr>
              <a:t>IC</a:t>
            </a:r>
            <a:r>
              <a:rPr lang="en-US" sz="1400" baseline="-25000" dirty="0">
                <a:latin typeface="Cambria" pitchFamily="18" charset="0"/>
              </a:rPr>
              <a:t>50</a:t>
            </a:r>
            <a:r>
              <a:rPr lang="en-US" sz="1400" dirty="0">
                <a:latin typeface="Cambria" pitchFamily="18" charset="0"/>
              </a:rPr>
              <a:t> = </a:t>
            </a:r>
            <a:r>
              <a:rPr lang="en-US" sz="1400" dirty="0" smtClean="0">
                <a:latin typeface="Cambria" pitchFamily="18" charset="0"/>
              </a:rPr>
              <a:t>0.04 </a:t>
            </a:r>
            <a:r>
              <a:rPr lang="en-US" sz="1400" dirty="0">
                <a:latin typeface="Cambria" pitchFamily="18" charset="0"/>
                <a:sym typeface="Symbol"/>
              </a:rPr>
              <a:t></a:t>
            </a:r>
            <a:r>
              <a:rPr lang="en-US" sz="1400" dirty="0" smtClean="0">
                <a:latin typeface="Cambria" pitchFamily="18" charset="0"/>
              </a:rPr>
              <a:t>g/ml</a:t>
            </a:r>
            <a:r>
              <a:rPr lang="en-US" sz="1400" b="1" dirty="0">
                <a:latin typeface="Cambria" pitchFamily="18" charset="0"/>
              </a:rPr>
              <a:t>.)</a:t>
            </a:r>
          </a:p>
        </p:txBody>
      </p:sp>
      <p:grpSp>
        <p:nvGrpSpPr>
          <p:cNvPr id="13" name="12 Grupo"/>
          <p:cNvGrpSpPr/>
          <p:nvPr/>
        </p:nvGrpSpPr>
        <p:grpSpPr>
          <a:xfrm>
            <a:off x="1547664" y="3861048"/>
            <a:ext cx="2579360" cy="1880919"/>
            <a:chOff x="1776616" y="3666510"/>
            <a:chExt cx="2579360" cy="1880919"/>
          </a:xfrm>
        </p:grpSpPr>
        <p:sp>
          <p:nvSpPr>
            <p:cNvPr id="21" name="20 CuadroTexto"/>
            <p:cNvSpPr txBox="1"/>
            <p:nvPr/>
          </p:nvSpPr>
          <p:spPr>
            <a:xfrm>
              <a:off x="1776616" y="4962654"/>
              <a:ext cx="25793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600" dirty="0" smtClean="0">
                  <a:latin typeface="Cambria" pitchFamily="18" charset="0"/>
                </a:rPr>
                <a:t>2-Acetil-4H, 9H-nafto[2,3b]</a:t>
              </a:r>
            </a:p>
            <a:p>
              <a:pPr algn="ctr"/>
              <a:r>
                <a:rPr lang="es-ES" sz="1600" dirty="0" smtClean="0">
                  <a:latin typeface="Cambria" pitchFamily="18" charset="0"/>
                </a:rPr>
                <a:t>furano-4,9-diona (</a:t>
              </a:r>
              <a:r>
                <a:rPr lang="es-ES" sz="1600" b="1" dirty="0" smtClean="0">
                  <a:latin typeface="Cambria" pitchFamily="18" charset="0"/>
                </a:rPr>
                <a:t>2</a:t>
              </a:r>
              <a:r>
                <a:rPr lang="es-ES" sz="1600" dirty="0" smtClean="0">
                  <a:latin typeface="Cambria" pitchFamily="18" charset="0"/>
                </a:rPr>
                <a:t>)</a:t>
              </a:r>
              <a:endParaRPr lang="es-ES" sz="1600" dirty="0">
                <a:latin typeface="Cambria" pitchFamily="18" charset="0"/>
              </a:endParaRPr>
            </a:p>
          </p:txBody>
        </p:sp>
        <p:graphicFrame>
          <p:nvGraphicFramePr>
            <p:cNvPr id="8" name="7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687134583"/>
                </p:ext>
              </p:extLst>
            </p:nvPr>
          </p:nvGraphicFramePr>
          <p:xfrm>
            <a:off x="2051720" y="3666510"/>
            <a:ext cx="2160736" cy="1224136"/>
          </p:xfrm>
          <a:graphic>
            <a:graphicData uri="http://schemas.openxmlformats.org/presentationml/2006/ole">
              <p:oleObj spid="_x0000_s7200" name="CS ChemDraw Drawing" r:id="rId3" imgW="1622520" imgH="919440" progId="">
                <p:embed/>
              </p:oleObj>
            </a:graphicData>
          </a:graphic>
        </p:graphicFrame>
      </p:grpSp>
      <p:grpSp>
        <p:nvGrpSpPr>
          <p:cNvPr id="12" name="11 Grupo"/>
          <p:cNvGrpSpPr/>
          <p:nvPr/>
        </p:nvGrpSpPr>
        <p:grpSpPr>
          <a:xfrm>
            <a:off x="1305330" y="1916832"/>
            <a:ext cx="2834622" cy="1808911"/>
            <a:chOff x="1305330" y="1916832"/>
            <a:chExt cx="2834622" cy="1808911"/>
          </a:xfrm>
        </p:grpSpPr>
        <p:graphicFrame>
          <p:nvGraphicFramePr>
            <p:cNvPr id="7" name="6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174159871"/>
                </p:ext>
              </p:extLst>
            </p:nvPr>
          </p:nvGraphicFramePr>
          <p:xfrm>
            <a:off x="1619672" y="1916832"/>
            <a:ext cx="2019624" cy="1203474"/>
          </p:xfrm>
          <a:graphic>
            <a:graphicData uri="http://schemas.openxmlformats.org/presentationml/2006/ole">
              <p:oleObj spid="_x0000_s7201" name="CS ChemDraw Drawing" r:id="rId4" imgW="1622520" imgH="966960" progId="">
                <p:embed/>
              </p:oleObj>
            </a:graphicData>
          </a:graphic>
        </p:graphicFrame>
        <p:sp>
          <p:nvSpPr>
            <p:cNvPr id="23" name="22 CuadroTexto"/>
            <p:cNvSpPr txBox="1"/>
            <p:nvPr/>
          </p:nvSpPr>
          <p:spPr>
            <a:xfrm>
              <a:off x="1305330" y="3140968"/>
              <a:ext cx="28346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600" dirty="0" smtClean="0">
                  <a:latin typeface="Cambria" pitchFamily="18" charset="0"/>
                </a:rPr>
                <a:t>2-(1-Hidroxietil)-4H, 9H-nafto</a:t>
              </a:r>
            </a:p>
            <a:p>
              <a:pPr algn="ctr"/>
              <a:r>
                <a:rPr lang="es-ES" sz="1600" dirty="0" smtClean="0">
                  <a:latin typeface="Cambria" pitchFamily="18" charset="0"/>
                </a:rPr>
                <a:t>[2,3b]furano-4,9-diona (</a:t>
              </a:r>
              <a:r>
                <a:rPr lang="es-ES" sz="1600" b="1" dirty="0" smtClean="0">
                  <a:latin typeface="Cambria" pitchFamily="18" charset="0"/>
                </a:rPr>
                <a:t>1</a:t>
              </a:r>
              <a:r>
                <a:rPr lang="es-ES" sz="1600" dirty="0" smtClean="0">
                  <a:latin typeface="Cambria" pitchFamily="18" charset="0"/>
                </a:rPr>
                <a:t>)</a:t>
              </a:r>
              <a:endParaRPr lang="es-ES" sz="1600" dirty="0">
                <a:latin typeface="Cambria" pitchFamily="18" charset="0"/>
              </a:endParaRPr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5026957" y="1916832"/>
            <a:ext cx="2736814" cy="2354778"/>
            <a:chOff x="5026957" y="1916832"/>
            <a:chExt cx="2736814" cy="2354778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6957" y="1916832"/>
              <a:ext cx="2736814" cy="2052611"/>
            </a:xfrm>
            <a:prstGeom prst="rect">
              <a:avLst/>
            </a:prstGeom>
          </p:spPr>
        </p:pic>
        <p:sp>
          <p:nvSpPr>
            <p:cNvPr id="10" name="9 Rectángulo"/>
            <p:cNvSpPr/>
            <p:nvPr/>
          </p:nvSpPr>
          <p:spPr>
            <a:xfrm>
              <a:off x="5421582" y="3933056"/>
              <a:ext cx="2019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i="1" dirty="0" err="1" smtClean="0">
                  <a:latin typeface="Cambria" pitchFamily="18" charset="0"/>
                </a:rPr>
                <a:t>Tabebuia</a:t>
              </a:r>
              <a:r>
                <a:rPr lang="en-US" sz="1600" i="1" dirty="0" smtClean="0">
                  <a:latin typeface="Cambria" pitchFamily="18" charset="0"/>
                </a:rPr>
                <a:t> </a:t>
              </a:r>
              <a:r>
                <a:rPr lang="en-US" sz="1600" i="1" dirty="0" err="1">
                  <a:latin typeface="Cambria" pitchFamily="18" charset="0"/>
                </a:rPr>
                <a:t>serratifolia</a:t>
              </a:r>
              <a:r>
                <a:rPr lang="en-US" sz="1600" i="1" dirty="0">
                  <a:latin typeface="Cambria" pitchFamily="18" charset="0"/>
                </a:rPr>
                <a:t> </a:t>
              </a:r>
              <a:endParaRPr lang="es-ES" sz="1600" dirty="0"/>
            </a:p>
          </p:txBody>
        </p:sp>
      </p:grpSp>
      <p:sp>
        <p:nvSpPr>
          <p:cNvPr id="24" name="23 Rectángulo"/>
          <p:cNvSpPr/>
          <p:nvPr/>
        </p:nvSpPr>
        <p:spPr>
          <a:xfrm>
            <a:off x="1226512" y="5858108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just">
              <a:buFont typeface="Arial" pitchFamily="34" charset="0"/>
              <a:buChar char="•"/>
            </a:pPr>
            <a:r>
              <a:rPr lang="en-US" sz="1400" dirty="0" err="1" smtClean="0"/>
              <a:t>Antileishmanial</a:t>
            </a:r>
            <a:r>
              <a:rPr lang="en-US" sz="1400" dirty="0" smtClean="0"/>
              <a:t> </a:t>
            </a:r>
            <a:r>
              <a:rPr lang="en-US" sz="1400" dirty="0" err="1" smtClean="0"/>
              <a:t>antitrypanosomal</a:t>
            </a:r>
            <a:r>
              <a:rPr lang="en-US" sz="1400" dirty="0" smtClean="0"/>
              <a:t> and cytotoxic screening and </a:t>
            </a:r>
            <a:r>
              <a:rPr lang="en-US" sz="1400" dirty="0" err="1" smtClean="0"/>
              <a:t>etnopharmacologically</a:t>
            </a:r>
            <a:r>
              <a:rPr lang="en-US" sz="1400" dirty="0" smtClean="0"/>
              <a:t> select Peruvian plants. </a:t>
            </a:r>
            <a:r>
              <a:rPr lang="en-US" sz="1400" b="1" dirty="0" smtClean="0"/>
              <a:t>Parasitology Research, </a:t>
            </a:r>
            <a:r>
              <a:rPr lang="en-US" sz="1400" dirty="0" smtClean="0"/>
              <a:t>Vol.13, </a:t>
            </a:r>
            <a:r>
              <a:rPr lang="en-US" sz="1400" dirty="0" err="1" smtClean="0"/>
              <a:t>pag</a:t>
            </a:r>
            <a:r>
              <a:rPr lang="en-US" sz="1400" dirty="0" smtClean="0"/>
              <a:t>. 984-988</a:t>
            </a:r>
            <a:endParaRPr lang="es-ES" sz="1400" dirty="0"/>
          </a:p>
        </p:txBody>
      </p:sp>
    </p:spTree>
    <p:extLst>
      <p:ext uri="{BB962C8B-B14F-4D97-AF65-F5344CB8AC3E}">
        <p14:creationId xmlns="" xmlns:p14="http://schemas.microsoft.com/office/powerpoint/2010/main" val="230526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089" y="1268407"/>
            <a:ext cx="7418387" cy="492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15 Grupo"/>
          <p:cNvGrpSpPr/>
          <p:nvPr/>
        </p:nvGrpSpPr>
        <p:grpSpPr>
          <a:xfrm>
            <a:off x="1619672" y="332656"/>
            <a:ext cx="6624736" cy="707886"/>
            <a:chOff x="1619672" y="332656"/>
            <a:chExt cx="6624736" cy="707886"/>
          </a:xfrm>
        </p:grpSpPr>
        <p:sp>
          <p:nvSpPr>
            <p:cNvPr id="17" name="16 Rectángulo redondeado"/>
            <p:cNvSpPr/>
            <p:nvPr/>
          </p:nvSpPr>
          <p:spPr>
            <a:xfrm>
              <a:off x="2051720" y="332656"/>
              <a:ext cx="5712051" cy="70788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127000" dist="63500" dir="10200000" sx="101000" sy="101000" algn="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1619672" y="332656"/>
              <a:ext cx="662473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/>
                <a:t>Compuestos </a:t>
              </a:r>
              <a:r>
                <a:rPr lang="es-ES" sz="2000" b="1" dirty="0" err="1"/>
                <a:t>Bioactivos</a:t>
              </a:r>
              <a:r>
                <a:rPr lang="es-ES" sz="2000" b="1" dirty="0"/>
                <a:t> Obtenidos de la Flora </a:t>
              </a:r>
              <a:r>
                <a:rPr lang="es-ES" sz="2000" b="1" dirty="0" smtClean="0"/>
                <a:t>Amazónica</a:t>
              </a:r>
              <a:endParaRPr lang="es-ES" sz="2000" dirty="0"/>
            </a:p>
          </p:txBody>
        </p:sp>
      </p:grpSp>
      <p:sp>
        <p:nvSpPr>
          <p:cNvPr id="2" name="1 Rectángulo"/>
          <p:cNvSpPr/>
          <p:nvPr/>
        </p:nvSpPr>
        <p:spPr>
          <a:xfrm>
            <a:off x="1619672" y="1444825"/>
            <a:ext cx="3238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s-ES" b="1" dirty="0" smtClean="0">
                <a:latin typeface="Cambria" pitchFamily="18" charset="0"/>
              </a:rPr>
              <a:t>EQUIPO DE INVESTIGACIÓN:</a:t>
            </a:r>
            <a:endParaRPr lang="es-ES" b="1" dirty="0">
              <a:latin typeface="Cambria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25637" y="1948881"/>
            <a:ext cx="2302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s-ES" dirty="0" err="1">
                <a:latin typeface="Cambria" pitchFamily="18" charset="0"/>
              </a:rPr>
              <a:t>Lastenia</a:t>
            </a:r>
            <a:r>
              <a:rPr lang="es-ES" dirty="0">
                <a:latin typeface="Cambria" pitchFamily="18" charset="0"/>
              </a:rPr>
              <a:t> Ruiz </a:t>
            </a:r>
            <a:r>
              <a:rPr lang="es-ES" dirty="0" err="1" smtClean="0">
                <a:latin typeface="Cambria" pitchFamily="18" charset="0"/>
              </a:rPr>
              <a:t>Mesia</a:t>
            </a:r>
            <a:endParaRPr lang="es-ES" dirty="0">
              <a:latin typeface="Cambria" pitchFamily="18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1722297" y="2443645"/>
            <a:ext cx="2339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s-ES" dirty="0">
                <a:latin typeface="Cambria" pitchFamily="18" charset="0"/>
              </a:rPr>
              <a:t>Wilfredo Ruiz </a:t>
            </a:r>
            <a:r>
              <a:rPr lang="es-ES" dirty="0" err="1" smtClean="0">
                <a:latin typeface="Cambria" pitchFamily="18" charset="0"/>
              </a:rPr>
              <a:t>Mesia</a:t>
            </a:r>
            <a:endParaRPr lang="es-ES" dirty="0">
              <a:latin typeface="Cambria" pitchFamily="18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1720708" y="2875693"/>
            <a:ext cx="2735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s-ES" dirty="0" smtClean="0">
                <a:latin typeface="Cambria" pitchFamily="18" charset="0"/>
              </a:rPr>
              <a:t>Jorge Manases Ríos </a:t>
            </a:r>
            <a:r>
              <a:rPr lang="es-ES" dirty="0" err="1" smtClean="0">
                <a:latin typeface="Cambria" pitchFamily="18" charset="0"/>
              </a:rPr>
              <a:t>Ríos</a:t>
            </a:r>
            <a:endParaRPr lang="es-ES" dirty="0">
              <a:latin typeface="Cambria" pitchFamily="18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1720146" y="3307741"/>
            <a:ext cx="2373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s-ES" dirty="0" smtClean="0">
                <a:latin typeface="Cambria" pitchFamily="18" charset="0"/>
              </a:rPr>
              <a:t>Liliana Ruiz Vásquez</a:t>
            </a:r>
            <a:endParaRPr lang="es-ES" dirty="0">
              <a:latin typeface="Cambria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20146" y="4131879"/>
            <a:ext cx="3991029" cy="3052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latin typeface="Cambria" pitchFamily="18" charset="0"/>
              </a:rPr>
              <a:t>INSTITUCIONES COLABORADORAS:  </a:t>
            </a:r>
            <a:endParaRPr lang="es-ES" b="1" dirty="0">
              <a:latin typeface="Cambria" pitchFamily="18" charset="0"/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1720708" y="4613177"/>
            <a:ext cx="2230611" cy="3052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s-ES" dirty="0" smtClean="0">
                <a:latin typeface="Cambria" pitchFamily="18" charset="0"/>
              </a:rPr>
              <a:t>IPNA-CSIC-España</a:t>
            </a:r>
            <a:endParaRPr lang="es-ES" dirty="0">
              <a:latin typeface="Cambria" pitchFamily="18" charset="0"/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1725637" y="5067983"/>
            <a:ext cx="4540538" cy="3052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s-ES" dirty="0" smtClean="0">
                <a:latin typeface="Cambria" pitchFamily="18" charset="0"/>
              </a:rPr>
              <a:t>Instituto de Ciencias Agrarias CSIC-España</a:t>
            </a:r>
            <a:endParaRPr lang="es-ES" dirty="0">
              <a:latin typeface="Cambria" pitchFamily="18" charset="0"/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1720145" y="5500031"/>
            <a:ext cx="3684022" cy="3052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s-ES" dirty="0" smtClean="0">
                <a:latin typeface="Cambria" pitchFamily="18" charset="0"/>
              </a:rPr>
              <a:t>Universidad Autónoma de Madrid</a:t>
            </a:r>
            <a:endParaRPr lang="es-ES" dirty="0">
              <a:latin typeface="Cambria" pitchFamily="18" charset="0"/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5267178" y="1948881"/>
            <a:ext cx="2372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s-ES" dirty="0" smtClean="0">
                <a:latin typeface="Cambria" pitchFamily="18" charset="0"/>
              </a:rPr>
              <a:t>Jean Pierre López M.</a:t>
            </a:r>
            <a:endParaRPr lang="es-ES" dirty="0">
              <a:latin typeface="Cambria" pitchFamily="18" charset="0"/>
            </a:endParaRPr>
          </a:p>
        </p:txBody>
      </p:sp>
      <p:sp>
        <p:nvSpPr>
          <p:cNvPr id="33" name="32 Rectángulo"/>
          <p:cNvSpPr/>
          <p:nvPr/>
        </p:nvSpPr>
        <p:spPr>
          <a:xfrm>
            <a:off x="5267178" y="2443645"/>
            <a:ext cx="2689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s-ES" dirty="0" smtClean="0">
                <a:latin typeface="Cambria" pitchFamily="18" charset="0"/>
              </a:rPr>
              <a:t>Leonor Arévalo Encinas</a:t>
            </a:r>
            <a:endParaRPr lang="es-ES" dirty="0">
              <a:latin typeface="Cambria" pitchFamily="18" charset="0"/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5267178" y="2875693"/>
            <a:ext cx="2771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s-ES" dirty="0" smtClean="0">
                <a:latin typeface="Cambria" pitchFamily="18" charset="0"/>
              </a:rPr>
              <a:t>Rosa María Perea Vargas</a:t>
            </a:r>
            <a:endParaRPr lang="es-ES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911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6" grpId="0"/>
      <p:bldP spid="27" grpId="0"/>
      <p:bldP spid="28" grpId="0"/>
      <p:bldP spid="4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19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573" y="730773"/>
            <a:ext cx="3088931" cy="1983432"/>
          </a:xfrm>
          <a:prstGeom prst="rect">
            <a:avLst/>
          </a:prstGeom>
        </p:spPr>
      </p:pic>
      <p:pic>
        <p:nvPicPr>
          <p:cNvPr id="25" name="2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68" y="730773"/>
            <a:ext cx="2644576" cy="1983432"/>
          </a:xfrm>
          <a:prstGeom prst="rect">
            <a:avLst/>
          </a:prstGeom>
        </p:spPr>
      </p:pic>
      <p:pic>
        <p:nvPicPr>
          <p:cNvPr id="26" name="2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743" y="730773"/>
            <a:ext cx="2644576" cy="1983432"/>
          </a:xfrm>
          <a:prstGeom prst="rect">
            <a:avLst/>
          </a:prstGeom>
        </p:spPr>
      </p:pic>
      <p:pic>
        <p:nvPicPr>
          <p:cNvPr id="27" name="26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965"/>
          <a:stretch/>
        </p:blipFill>
        <p:spPr>
          <a:xfrm>
            <a:off x="727189" y="2714206"/>
            <a:ext cx="1899979" cy="2253274"/>
          </a:xfrm>
          <a:prstGeom prst="rect">
            <a:avLst/>
          </a:prstGeom>
        </p:spPr>
      </p:pic>
      <p:pic>
        <p:nvPicPr>
          <p:cNvPr id="28" name="2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345" y="2707813"/>
            <a:ext cx="2442639" cy="1742154"/>
          </a:xfrm>
          <a:prstGeom prst="rect">
            <a:avLst/>
          </a:prstGeom>
        </p:spPr>
      </p:pic>
      <p:pic>
        <p:nvPicPr>
          <p:cNvPr id="29" name="28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765" y="4449908"/>
            <a:ext cx="2040192" cy="1530144"/>
          </a:xfrm>
          <a:prstGeom prst="rect">
            <a:avLst/>
          </a:prstGeom>
        </p:spPr>
      </p:pic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3810"/>
          <a:stretch/>
        </p:blipFill>
        <p:spPr>
          <a:xfrm>
            <a:off x="4906208" y="2714208"/>
            <a:ext cx="1732621" cy="1745085"/>
          </a:xfrm>
          <a:prstGeom prst="rect">
            <a:avLst/>
          </a:prstGeom>
        </p:spPr>
      </p:pic>
      <p:pic>
        <p:nvPicPr>
          <p:cNvPr id="31" name="30 Imagen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365" t="18375" r="26032" b="16488"/>
          <a:stretch/>
        </p:blipFill>
        <p:spPr>
          <a:xfrm>
            <a:off x="6920173" y="4433413"/>
            <a:ext cx="2188331" cy="1539271"/>
          </a:xfrm>
          <a:prstGeom prst="rect">
            <a:avLst/>
          </a:prstGeom>
        </p:spPr>
      </p:pic>
      <p:pic>
        <p:nvPicPr>
          <p:cNvPr id="32" name="31 Imagen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460" t="1" r="25238" b="42138"/>
          <a:stretch/>
        </p:blipFill>
        <p:spPr>
          <a:xfrm>
            <a:off x="742268" y="4967481"/>
            <a:ext cx="1886296" cy="1269831"/>
          </a:xfrm>
          <a:prstGeom prst="rect">
            <a:avLst/>
          </a:prstGeom>
        </p:spPr>
      </p:pic>
      <p:pic>
        <p:nvPicPr>
          <p:cNvPr id="33" name="32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540" y="4447924"/>
            <a:ext cx="2298192" cy="1532128"/>
          </a:xfrm>
          <a:prstGeom prst="rect">
            <a:avLst/>
          </a:prstGeom>
        </p:spPr>
      </p:pic>
      <p:pic>
        <p:nvPicPr>
          <p:cNvPr id="34" name="33 Imagen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471" r="25053"/>
          <a:stretch/>
        </p:blipFill>
        <p:spPr>
          <a:xfrm>
            <a:off x="2614476" y="2714206"/>
            <a:ext cx="2304256" cy="1773204"/>
          </a:xfrm>
          <a:prstGeom prst="rect">
            <a:avLst/>
          </a:prstGeom>
        </p:spPr>
      </p:pic>
      <p:sp>
        <p:nvSpPr>
          <p:cNvPr id="35" name="34 Rectángulo"/>
          <p:cNvSpPr/>
          <p:nvPr/>
        </p:nvSpPr>
        <p:spPr>
          <a:xfrm>
            <a:off x="1379835" y="3146253"/>
            <a:ext cx="6875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Gracias por su atención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566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250"/>
                            </p:stCondLst>
                            <p:childTnLst>
                              <p:par>
                                <p:cTn id="88" presetID="45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250"/>
                            </p:stCondLst>
                            <p:childTnLst>
                              <p:par>
                                <p:cTn id="94" presetID="21" presetClass="emph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5" grpId="1"/>
      <p:bldP spid="35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19672" y="332656"/>
            <a:ext cx="6624736" cy="707886"/>
            <a:chOff x="1619672" y="332656"/>
            <a:chExt cx="6624736" cy="707886"/>
          </a:xfrm>
        </p:grpSpPr>
        <p:sp>
          <p:nvSpPr>
            <p:cNvPr id="11" name="10 Rectángulo redondeado"/>
            <p:cNvSpPr/>
            <p:nvPr/>
          </p:nvSpPr>
          <p:spPr>
            <a:xfrm>
              <a:off x="2051720" y="332656"/>
              <a:ext cx="5712051" cy="70788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127000" dist="63500" dir="10200000" sx="101000" sy="101000" algn="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619672" y="332656"/>
              <a:ext cx="662473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/>
                <a:t>Compuestos </a:t>
              </a:r>
              <a:r>
                <a:rPr lang="es-ES" sz="2000" b="1" dirty="0" err="1"/>
                <a:t>Bioactivos</a:t>
              </a:r>
              <a:r>
                <a:rPr lang="es-ES" sz="2000" b="1" dirty="0"/>
                <a:t> Obtenidos de la Flora </a:t>
              </a:r>
              <a:r>
                <a:rPr lang="es-ES" sz="2000" b="1" dirty="0" smtClean="0"/>
                <a:t>Amazónica</a:t>
              </a:r>
              <a:endParaRPr lang="es-ES" sz="2000" dirty="0"/>
            </a:p>
          </p:txBody>
        </p:sp>
      </p:grpSp>
      <p:sp>
        <p:nvSpPr>
          <p:cNvPr id="6" name="5 Rectángulo"/>
          <p:cNvSpPr/>
          <p:nvPr/>
        </p:nvSpPr>
        <p:spPr>
          <a:xfrm>
            <a:off x="1428728" y="1571612"/>
            <a:ext cx="71037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Las plantas desde tiempos muy remotos ha constituido para el hombre un recurso natural para el tratamiento de sus enfermedades. Esto se debe a que los organismos vegetales siguen aportando compuestos químicos interesantes con posibles aplicaciones industriales, agrícolas y farmacológicas, en este último caso sin efectos secundarios.</a:t>
            </a:r>
          </a:p>
          <a:p>
            <a:pPr algn="just"/>
            <a:r>
              <a:rPr lang="es-ES" dirty="0" smtClean="0"/>
              <a:t>Aproximadamente el 25% de los medicamentos prescritos en USA y Canadá contienen principios activos que derivan de una forma u otra de productos naturales de plantas, muchas de las cuales han sido descubiertas a través del conocimiento popular. Históricamente, el uso </a:t>
            </a:r>
            <a:r>
              <a:rPr lang="es-ES" dirty="0" err="1" smtClean="0"/>
              <a:t>etnofarmacológico</a:t>
            </a:r>
            <a:r>
              <a:rPr lang="es-ES" dirty="0" smtClean="0"/>
              <a:t> a dado como resultado el descubrimiento de nuevas  drogas. </a:t>
            </a:r>
          </a:p>
          <a:p>
            <a:pPr algn="just"/>
            <a:r>
              <a:rPr lang="en-US" b="1" dirty="0" smtClean="0"/>
              <a:t>(</a:t>
            </a:r>
            <a:r>
              <a:rPr lang="en-US" dirty="0" smtClean="0"/>
              <a:t>Chadwick, D.J. and Marsh , 2001).</a:t>
            </a:r>
            <a:endParaRPr lang="es-ES" dirty="0" smtClean="0"/>
          </a:p>
        </p:txBody>
      </p:sp>
    </p:spTree>
    <p:extLst>
      <p:ext uri="{BB962C8B-B14F-4D97-AF65-F5344CB8AC3E}">
        <p14:creationId xmlns="" xmlns:p14="http://schemas.microsoft.com/office/powerpoint/2010/main" val="88396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19672" y="332656"/>
            <a:ext cx="6624736" cy="707886"/>
            <a:chOff x="1619672" y="332656"/>
            <a:chExt cx="6624736" cy="707886"/>
          </a:xfrm>
        </p:grpSpPr>
        <p:sp>
          <p:nvSpPr>
            <p:cNvPr id="11" name="10 Rectángulo redondeado"/>
            <p:cNvSpPr/>
            <p:nvPr/>
          </p:nvSpPr>
          <p:spPr>
            <a:xfrm>
              <a:off x="2051720" y="332656"/>
              <a:ext cx="5712051" cy="70788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127000" dist="63500" dir="10200000" sx="101000" sy="101000" algn="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619672" y="332656"/>
              <a:ext cx="662473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/>
                <a:t>Compuestos </a:t>
              </a:r>
              <a:r>
                <a:rPr lang="es-ES" sz="2000" b="1" dirty="0" err="1"/>
                <a:t>Bioactivos</a:t>
              </a:r>
              <a:r>
                <a:rPr lang="es-ES" sz="2000" b="1" dirty="0"/>
                <a:t> Obtenidos de la Flora </a:t>
              </a:r>
              <a:r>
                <a:rPr lang="es-ES" sz="2000" b="1" dirty="0" smtClean="0"/>
                <a:t>Amazónica</a:t>
              </a:r>
              <a:endParaRPr lang="es-ES" sz="2000" dirty="0"/>
            </a:p>
          </p:txBody>
        </p:sp>
      </p:grpSp>
      <p:sp>
        <p:nvSpPr>
          <p:cNvPr id="6" name="5 Rectángulo"/>
          <p:cNvSpPr/>
          <p:nvPr/>
        </p:nvSpPr>
        <p:spPr>
          <a:xfrm>
            <a:off x="1187624" y="1196752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/>
              <a:t>Laboratorio  de investigación de productos  Naturales antiparasitarios de la Amazonía</a:t>
            </a:r>
            <a:endParaRPr lang="es-ES" sz="2000" b="1" dirty="0"/>
          </a:p>
        </p:txBody>
      </p:sp>
      <p:pic>
        <p:nvPicPr>
          <p:cNvPr id="8" name="7 Imagen" descr="C:\Users\Lastenia\Desktop\DSC090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3491" y="2035814"/>
            <a:ext cx="2520280" cy="196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20 Imagen" descr="DSC0020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035814"/>
            <a:ext cx="2578847" cy="196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21 Imagen" descr="P020413_22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2616" y="4586809"/>
            <a:ext cx="2578847" cy="1651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6158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1533809" y="1037220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/>
              <a:t>Laboratorio  de investigación de productos  Naturales antiparasitarios de la Amazonía</a:t>
            </a:r>
            <a:endParaRPr lang="es-ES" sz="2000" b="1" dirty="0"/>
          </a:p>
        </p:txBody>
      </p:sp>
      <p:graphicFrame>
        <p:nvGraphicFramePr>
          <p:cNvPr id="13" name="12 Objeto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56239982"/>
              </p:ext>
            </p:extLst>
          </p:nvPr>
        </p:nvGraphicFramePr>
        <p:xfrm>
          <a:off x="1879448" y="2837854"/>
          <a:ext cx="1736080" cy="2025427"/>
        </p:xfrm>
        <a:graphic>
          <a:graphicData uri="http://schemas.openxmlformats.org/presentationml/2006/ole">
            <p:oleObj spid="_x0000_s1127" name="CS ChemDraw Drawing" r:id="rId3" imgW="1640160" imgH="1965960" progId="">
              <p:embed/>
            </p:oleObj>
          </a:graphicData>
        </a:graphic>
      </p:graphicFrame>
      <p:sp>
        <p:nvSpPr>
          <p:cNvPr id="14" name="13 Rectángulo"/>
          <p:cNvSpPr/>
          <p:nvPr/>
        </p:nvSpPr>
        <p:spPr>
          <a:xfrm>
            <a:off x="1043608" y="5733256"/>
            <a:ext cx="79208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sz="1400" dirty="0"/>
              <a:t>Five New Alkaloids from the Leaves of </a:t>
            </a:r>
            <a:r>
              <a:rPr lang="en-US" sz="1400" dirty="0" err="1"/>
              <a:t>Remijia</a:t>
            </a:r>
            <a:r>
              <a:rPr lang="en-US" sz="1400" dirty="0"/>
              <a:t> </a:t>
            </a:r>
            <a:r>
              <a:rPr lang="en-US" sz="1400" dirty="0" err="1"/>
              <a:t>peruviana</a:t>
            </a:r>
            <a:r>
              <a:rPr lang="en-US" sz="1400" dirty="0"/>
              <a:t> (2004), J. Nat. Products , Vol. 67, pp. 1667-1671.</a:t>
            </a:r>
            <a:endParaRPr lang="es-ES" sz="1400" dirty="0"/>
          </a:p>
        </p:txBody>
      </p:sp>
      <p:sp>
        <p:nvSpPr>
          <p:cNvPr id="15" name="14 Rectángulo"/>
          <p:cNvSpPr/>
          <p:nvPr/>
        </p:nvSpPr>
        <p:spPr>
          <a:xfrm>
            <a:off x="1043608" y="6021288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sz="1400" dirty="0" smtClean="0"/>
              <a:t>Bioactive Cinchona Alkaloids from </a:t>
            </a:r>
            <a:r>
              <a:rPr lang="en-US" sz="1400" dirty="0" err="1" smtClean="0"/>
              <a:t>Remijia</a:t>
            </a:r>
            <a:r>
              <a:rPr lang="en-US" sz="1400" dirty="0" smtClean="0"/>
              <a:t> </a:t>
            </a:r>
            <a:r>
              <a:rPr lang="en-US" sz="1400" dirty="0" err="1" smtClean="0"/>
              <a:t>peruviana</a:t>
            </a:r>
            <a:r>
              <a:rPr lang="en-US" sz="1400" b="1" i="1" dirty="0" smtClean="0"/>
              <a:t> (</a:t>
            </a:r>
            <a:r>
              <a:rPr lang="en-US" sz="1400" i="1" dirty="0" smtClean="0"/>
              <a:t>2005</a:t>
            </a:r>
            <a:r>
              <a:rPr lang="en-US" sz="1400" b="1" i="1" dirty="0" smtClean="0"/>
              <a:t>). Agricultural  </a:t>
            </a:r>
            <a:r>
              <a:rPr lang="en-US" sz="1400" b="1" dirty="0" smtClean="0"/>
              <a:t>and Food </a:t>
            </a:r>
            <a:r>
              <a:rPr lang="en-US" sz="1400" b="1" dirty="0" err="1" smtClean="0"/>
              <a:t>Chemestry</a:t>
            </a:r>
            <a:r>
              <a:rPr lang="en-US" sz="1400" b="1" i="1" dirty="0" smtClean="0"/>
              <a:t>.   </a:t>
            </a:r>
            <a:r>
              <a:rPr lang="en-US" sz="1400" i="1" dirty="0" smtClean="0"/>
              <a:t>Vol. 53, pp. 1921-1926</a:t>
            </a:r>
            <a:r>
              <a:rPr lang="en-US" sz="1400" dirty="0" smtClean="0"/>
              <a:t>.</a:t>
            </a:r>
            <a:endParaRPr lang="es-ES" sz="1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283968" y="4553418"/>
            <a:ext cx="1822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Cambria" pitchFamily="18" charset="0"/>
              </a:rPr>
              <a:t>R = </a:t>
            </a:r>
            <a:r>
              <a:rPr lang="es-ES" sz="1400" dirty="0" smtClean="0">
                <a:solidFill>
                  <a:srgbClr val="FF0000"/>
                </a:solidFill>
                <a:latin typeface="Cambria" pitchFamily="18" charset="0"/>
              </a:rPr>
              <a:t>O</a:t>
            </a:r>
            <a:r>
              <a:rPr lang="es-ES" sz="1400" dirty="0" smtClean="0">
                <a:latin typeface="Cambria" pitchFamily="18" charset="0"/>
              </a:rPr>
              <a:t>H (</a:t>
            </a:r>
            <a:r>
              <a:rPr lang="es-ES" sz="1400" dirty="0" err="1" smtClean="0">
                <a:latin typeface="Cambria" pitchFamily="18" charset="0"/>
              </a:rPr>
              <a:t>Cupreina</a:t>
            </a:r>
            <a:r>
              <a:rPr lang="es-ES" sz="1400" dirty="0" smtClean="0">
                <a:latin typeface="Cambria" pitchFamily="18" charset="0"/>
              </a:rPr>
              <a:t>)</a:t>
            </a:r>
            <a:endParaRPr lang="es-ES" sz="1400" dirty="0">
              <a:latin typeface="Cambria" pitchFamily="18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292356" y="4806172"/>
            <a:ext cx="181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Cambria" pitchFamily="18" charset="0"/>
              </a:rPr>
              <a:t>R = </a:t>
            </a:r>
            <a:r>
              <a:rPr lang="es-ES" sz="1400" dirty="0" err="1" smtClean="0">
                <a:solidFill>
                  <a:srgbClr val="FF0000"/>
                </a:solidFill>
                <a:latin typeface="Cambria" pitchFamily="18" charset="0"/>
              </a:rPr>
              <a:t>O</a:t>
            </a:r>
            <a:r>
              <a:rPr lang="es-ES" sz="1400" dirty="0" err="1" smtClean="0">
                <a:latin typeface="Cambria" pitchFamily="18" charset="0"/>
              </a:rPr>
              <a:t>Me</a:t>
            </a:r>
            <a:r>
              <a:rPr lang="es-ES" sz="1400" dirty="0" smtClean="0">
                <a:latin typeface="Cambria" pitchFamily="18" charset="0"/>
              </a:rPr>
              <a:t> (Quinina)</a:t>
            </a:r>
            <a:endParaRPr lang="es-ES" sz="1400" dirty="0">
              <a:latin typeface="Cambria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306212" y="5038784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Cambria" pitchFamily="18" charset="0"/>
              </a:rPr>
              <a:t>R = H (</a:t>
            </a:r>
            <a:r>
              <a:rPr lang="es-ES" sz="1400" dirty="0" err="1" smtClean="0">
                <a:latin typeface="Cambria" pitchFamily="18" charset="0"/>
              </a:rPr>
              <a:t>Cinchonina</a:t>
            </a:r>
            <a:r>
              <a:rPr lang="es-ES" sz="1400" dirty="0" smtClean="0">
                <a:latin typeface="Cambria" pitchFamily="18" charset="0"/>
              </a:rPr>
              <a:t>)</a:t>
            </a:r>
            <a:endParaRPr lang="es-ES" sz="1400" dirty="0">
              <a:latin typeface="Cambria" pitchFamily="18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328266" y="5281463"/>
            <a:ext cx="2043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Cambria" pitchFamily="18" charset="0"/>
              </a:rPr>
              <a:t>R = </a:t>
            </a:r>
            <a:r>
              <a:rPr lang="es-ES" sz="1400" dirty="0" err="1" smtClean="0">
                <a:solidFill>
                  <a:srgbClr val="FF0000"/>
                </a:solidFill>
                <a:latin typeface="Cambria" pitchFamily="18" charset="0"/>
              </a:rPr>
              <a:t>O</a:t>
            </a:r>
            <a:r>
              <a:rPr lang="es-ES" sz="1400" dirty="0" err="1" smtClean="0">
                <a:latin typeface="Cambria" pitchFamily="18" charset="0"/>
              </a:rPr>
              <a:t>Ac</a:t>
            </a:r>
            <a:r>
              <a:rPr lang="es-ES" sz="1400" dirty="0" smtClean="0">
                <a:latin typeface="Cambria" pitchFamily="18" charset="0"/>
              </a:rPr>
              <a:t> (</a:t>
            </a:r>
            <a:r>
              <a:rPr lang="es-ES" sz="1400" dirty="0" err="1" smtClean="0">
                <a:latin typeface="Cambria" pitchFamily="18" charset="0"/>
              </a:rPr>
              <a:t>Acetilquinina</a:t>
            </a:r>
            <a:r>
              <a:rPr lang="es-ES" sz="1400" dirty="0">
                <a:latin typeface="Cambria" pitchFamily="18" charset="0"/>
              </a:rPr>
              <a:t>)</a:t>
            </a:r>
          </a:p>
        </p:txBody>
      </p:sp>
      <p:grpSp>
        <p:nvGrpSpPr>
          <p:cNvPr id="22" name="21 Grupo"/>
          <p:cNvGrpSpPr/>
          <p:nvPr/>
        </p:nvGrpSpPr>
        <p:grpSpPr>
          <a:xfrm>
            <a:off x="2130621" y="2794422"/>
            <a:ext cx="1238250" cy="2011750"/>
            <a:chOff x="6084168" y="2132856"/>
            <a:chExt cx="1238250" cy="2011750"/>
          </a:xfrm>
        </p:grpSpPr>
        <p:graphicFrame>
          <p:nvGraphicFramePr>
            <p:cNvPr id="23" name="22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909383902"/>
                </p:ext>
              </p:extLst>
            </p:nvPr>
          </p:nvGraphicFramePr>
          <p:xfrm>
            <a:off x="6084168" y="2132856"/>
            <a:ext cx="1238250" cy="1703387"/>
          </p:xfrm>
          <a:graphic>
            <a:graphicData uri="http://schemas.openxmlformats.org/presentationml/2006/ole">
              <p:oleObj spid="_x0000_s1128" name="CS ChemDraw Drawing" r:id="rId4" imgW="1238760" imgH="1703880" progId="">
                <p:embed/>
              </p:oleObj>
            </a:graphicData>
          </a:graphic>
        </p:graphicFrame>
        <p:sp>
          <p:nvSpPr>
            <p:cNvPr id="24" name="23 CuadroTexto"/>
            <p:cNvSpPr txBox="1"/>
            <p:nvPr/>
          </p:nvSpPr>
          <p:spPr>
            <a:xfrm>
              <a:off x="6161832" y="3836829"/>
              <a:ext cx="10181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Remijinina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25" name="24 Grupo"/>
          <p:cNvGrpSpPr/>
          <p:nvPr/>
        </p:nvGrpSpPr>
        <p:grpSpPr>
          <a:xfrm>
            <a:off x="2166885" y="2725936"/>
            <a:ext cx="1390134" cy="2098104"/>
            <a:chOff x="6718126" y="3356992"/>
            <a:chExt cx="1390134" cy="2098104"/>
          </a:xfrm>
        </p:grpSpPr>
        <p:graphicFrame>
          <p:nvGraphicFramePr>
            <p:cNvPr id="26" name="25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20505052"/>
                </p:ext>
              </p:extLst>
            </p:nvPr>
          </p:nvGraphicFramePr>
          <p:xfrm>
            <a:off x="6718126" y="3356992"/>
            <a:ext cx="1238250" cy="1703387"/>
          </p:xfrm>
          <a:graphic>
            <a:graphicData uri="http://schemas.openxmlformats.org/presentationml/2006/ole">
              <p:oleObj spid="_x0000_s1129" name="CS ChemDraw Drawing" r:id="rId5" imgW="1238760" imgH="1703880" progId="">
                <p:embed/>
              </p:oleObj>
            </a:graphicData>
          </a:graphic>
        </p:graphicFrame>
        <p:sp>
          <p:nvSpPr>
            <p:cNvPr id="27" name="26 CuadroTexto"/>
            <p:cNvSpPr txBox="1"/>
            <p:nvPr/>
          </p:nvSpPr>
          <p:spPr>
            <a:xfrm>
              <a:off x="6876256" y="5147319"/>
              <a:ext cx="12320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Epiremijinina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4" name="3 Grupo"/>
          <p:cNvGrpSpPr/>
          <p:nvPr/>
        </p:nvGrpSpPr>
        <p:grpSpPr>
          <a:xfrm>
            <a:off x="1798457" y="2593829"/>
            <a:ext cx="1967600" cy="2707379"/>
            <a:chOff x="1331640" y="2780928"/>
            <a:chExt cx="1967600" cy="2707379"/>
          </a:xfrm>
        </p:grpSpPr>
        <p:pic>
          <p:nvPicPr>
            <p:cNvPr id="10" name="9 Imagen" descr="l7"/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31640" y="2780928"/>
              <a:ext cx="1967600" cy="24273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</p:pic>
        <p:sp>
          <p:nvSpPr>
            <p:cNvPr id="3" name="2 Rectángulo"/>
            <p:cNvSpPr/>
            <p:nvPr/>
          </p:nvSpPr>
          <p:spPr>
            <a:xfrm>
              <a:off x="1475656" y="5180530"/>
              <a:ext cx="16145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400" b="1" i="1" dirty="0" err="1" smtClean="0"/>
                <a:t>Remijia</a:t>
              </a:r>
              <a:r>
                <a:rPr lang="es-ES" sz="1400" b="1" i="1" dirty="0" smtClean="0"/>
                <a:t> peruviana</a:t>
              </a:r>
              <a:endParaRPr lang="es-ES" sz="1400" i="1" dirty="0"/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5436096" y="4293096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latin typeface="Cambria" pitchFamily="18" charset="0"/>
              </a:rPr>
              <a:t>Actividad frente a leucemia linfática (IC</a:t>
            </a:r>
            <a:r>
              <a:rPr lang="es-ES" sz="1400" baseline="-25000" dirty="0" smtClean="0">
                <a:latin typeface="Cambria" pitchFamily="18" charset="0"/>
              </a:rPr>
              <a:t>50</a:t>
            </a:r>
            <a:r>
              <a:rPr lang="es-ES" sz="1400" dirty="0" smtClean="0">
                <a:latin typeface="Cambria" pitchFamily="18" charset="0"/>
              </a:rPr>
              <a:t> = 2,41 µM)</a:t>
            </a:r>
          </a:p>
        </p:txBody>
      </p:sp>
      <p:grpSp>
        <p:nvGrpSpPr>
          <p:cNvPr id="29" name="28 Grupo"/>
          <p:cNvGrpSpPr/>
          <p:nvPr/>
        </p:nvGrpSpPr>
        <p:grpSpPr>
          <a:xfrm>
            <a:off x="1619672" y="260648"/>
            <a:ext cx="6624736" cy="707886"/>
            <a:chOff x="1619672" y="332656"/>
            <a:chExt cx="6624736" cy="707886"/>
          </a:xfrm>
        </p:grpSpPr>
        <p:sp>
          <p:nvSpPr>
            <p:cNvPr id="30" name="29 Rectángulo redondeado"/>
            <p:cNvSpPr/>
            <p:nvPr/>
          </p:nvSpPr>
          <p:spPr>
            <a:xfrm>
              <a:off x="2051720" y="332656"/>
              <a:ext cx="5712051" cy="70788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127000" dist="63500" dir="10200000" sx="101000" sy="101000" algn="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" name="30 Rectángulo"/>
            <p:cNvSpPr/>
            <p:nvPr/>
          </p:nvSpPr>
          <p:spPr>
            <a:xfrm>
              <a:off x="1619672" y="332656"/>
              <a:ext cx="662473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/>
                <a:t>Compuestos </a:t>
              </a:r>
              <a:r>
                <a:rPr lang="es-ES" sz="2000" b="1" dirty="0" err="1"/>
                <a:t>Bioactivos</a:t>
              </a:r>
              <a:r>
                <a:rPr lang="es-ES" sz="2000" b="1" dirty="0"/>
                <a:t> Obtenidos de la Flora </a:t>
              </a:r>
              <a:r>
                <a:rPr lang="es-ES" sz="2000" b="1" dirty="0" smtClean="0"/>
                <a:t>Amazónica</a:t>
              </a:r>
              <a:endParaRPr lang="es-ES" sz="20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66061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0.04236 L 0.06198 0.0375 C 0.07569 0.03658 0.09514 0.03148 0.11458 0.02199 C 0.13663 0.01227 0.15382 -0.00023 0.1651 -0.01088 L 0.21875 -0.06041 " pathEditMode="relative" rAng="-1151046" ptsTypes="FffFF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58" y="-361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08472 L 0.13334 0.09907 C 0.16164 0.10254 0.19914 0.0956 0.23646 0.08102 C 0.27969 0.06227 0.31129 0.0412 0.33316 0.01643 L 0.43421 -0.09098 " pathEditMode="relative" rAng="-1025705" ptsTypes="FffFF">
                                      <p:cBhvr>
                                        <p:cTn id="4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13" y="-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50"/>
                            </p:stCondLst>
                            <p:childTnLst>
                              <p:par>
                                <p:cTn id="47" presetID="4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0.54132 0.10695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66" y="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5" grpId="0"/>
      <p:bldP spid="5" grpId="1"/>
      <p:bldP spid="16" grpId="0"/>
      <p:bldP spid="16" grpId="1"/>
      <p:bldP spid="17" grpId="0"/>
      <p:bldP spid="17" grpId="1"/>
      <p:bldP spid="18" grpId="0"/>
      <p:bldP spid="18" grpId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1141016" y="5733256"/>
            <a:ext cx="7751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sz="1400" dirty="0" err="1">
                <a:latin typeface="Cambria" pitchFamily="18" charset="0"/>
              </a:rPr>
              <a:t>Indole</a:t>
            </a:r>
            <a:r>
              <a:rPr lang="en-US" sz="1400" dirty="0">
                <a:latin typeface="Cambria" pitchFamily="18" charset="0"/>
              </a:rPr>
              <a:t> Alkaloids from </a:t>
            </a:r>
            <a:r>
              <a:rPr lang="en-US" sz="1400" dirty="0" err="1">
                <a:latin typeface="Cambria" pitchFamily="18" charset="0"/>
              </a:rPr>
              <a:t>Aspidosperma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rigidum</a:t>
            </a:r>
            <a:r>
              <a:rPr lang="en-US" sz="1400" dirty="0">
                <a:latin typeface="Cambria" pitchFamily="18" charset="0"/>
              </a:rPr>
              <a:t> and A. </a:t>
            </a:r>
            <a:r>
              <a:rPr lang="en-US" sz="1400" dirty="0" err="1">
                <a:latin typeface="Cambria" pitchFamily="18" charset="0"/>
              </a:rPr>
              <a:t>schultesii</a:t>
            </a:r>
            <a:r>
              <a:rPr lang="en-US" sz="1400" dirty="0">
                <a:latin typeface="Cambria" pitchFamily="18" charset="0"/>
              </a:rPr>
              <a:t> and their </a:t>
            </a:r>
            <a:r>
              <a:rPr lang="en-US" sz="1400" dirty="0" err="1">
                <a:latin typeface="Cambria" pitchFamily="18" charset="0"/>
              </a:rPr>
              <a:t>Antiparasitic</a:t>
            </a:r>
            <a:r>
              <a:rPr lang="en-US" sz="1400" dirty="0">
                <a:latin typeface="Cambria" pitchFamily="18" charset="0"/>
              </a:rPr>
              <a:t> Effects, </a:t>
            </a:r>
            <a:r>
              <a:rPr lang="en-US" sz="1400" b="1" dirty="0" err="1">
                <a:latin typeface="Cambria" pitchFamily="18" charset="0"/>
              </a:rPr>
              <a:t>Zeitschrift</a:t>
            </a:r>
            <a:r>
              <a:rPr lang="en-US" sz="1400" b="1" dirty="0">
                <a:latin typeface="Cambria" pitchFamily="18" charset="0"/>
              </a:rPr>
              <a:t> </a:t>
            </a:r>
            <a:r>
              <a:rPr lang="en-US" sz="1400" b="1" dirty="0" err="1">
                <a:latin typeface="Cambria" pitchFamily="18" charset="0"/>
              </a:rPr>
              <a:t>für</a:t>
            </a:r>
            <a:r>
              <a:rPr lang="en-US" sz="1400" b="1" dirty="0">
                <a:latin typeface="Cambria" pitchFamily="18" charset="0"/>
              </a:rPr>
              <a:t> </a:t>
            </a:r>
            <a:r>
              <a:rPr lang="en-US" sz="1400" b="1" dirty="0" err="1">
                <a:latin typeface="Cambria" pitchFamily="18" charset="0"/>
              </a:rPr>
              <a:t>Naturforschung</a:t>
            </a:r>
            <a:r>
              <a:rPr lang="en-US" sz="1400" dirty="0">
                <a:latin typeface="Cambria" pitchFamily="18" charset="0"/>
              </a:rPr>
              <a:t>. ( 2011), </a:t>
            </a:r>
            <a:r>
              <a:rPr lang="en-US" sz="1400" dirty="0" err="1">
                <a:latin typeface="Cambria" pitchFamily="18" charset="0"/>
              </a:rPr>
              <a:t>pag</a:t>
            </a:r>
            <a:r>
              <a:rPr lang="en-US" sz="1400" dirty="0">
                <a:latin typeface="Cambria" pitchFamily="18" charset="0"/>
              </a:rPr>
              <a:t>. 1-10.</a:t>
            </a:r>
            <a:endParaRPr lang="es-ES" sz="1400" dirty="0">
              <a:latin typeface="Cambria" pitchFamily="18" charset="0"/>
            </a:endParaRPr>
          </a:p>
        </p:txBody>
      </p:sp>
      <p:grpSp>
        <p:nvGrpSpPr>
          <p:cNvPr id="23" name="22 Grupo"/>
          <p:cNvGrpSpPr/>
          <p:nvPr/>
        </p:nvGrpSpPr>
        <p:grpSpPr>
          <a:xfrm>
            <a:off x="971600" y="2709143"/>
            <a:ext cx="2733675" cy="1511945"/>
            <a:chOff x="3563938" y="1196975"/>
            <a:chExt cx="2733675" cy="1511945"/>
          </a:xfrm>
        </p:grpSpPr>
        <p:graphicFrame>
          <p:nvGraphicFramePr>
            <p:cNvPr id="24" name="23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108187061"/>
                </p:ext>
              </p:extLst>
            </p:nvPr>
          </p:nvGraphicFramePr>
          <p:xfrm>
            <a:off x="3563938" y="1196975"/>
            <a:ext cx="2733675" cy="1390650"/>
          </p:xfrm>
          <a:graphic>
            <a:graphicData uri="http://schemas.openxmlformats.org/presentationml/2006/ole">
              <p:oleObj spid="_x0000_s3252" name="CS ChemDraw Drawing" r:id="rId3" imgW="3952240" imgH="1971040" progId="">
                <p:embed/>
              </p:oleObj>
            </a:graphicData>
          </a:graphic>
        </p:graphicFrame>
        <p:sp>
          <p:nvSpPr>
            <p:cNvPr id="25" name="24 CuadroTexto"/>
            <p:cNvSpPr txBox="1"/>
            <p:nvPr/>
          </p:nvSpPr>
          <p:spPr>
            <a:xfrm>
              <a:off x="4572000" y="2401143"/>
              <a:ext cx="1080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Caboxina</a:t>
              </a:r>
              <a:r>
                <a:rPr lang="es-ES" sz="1400" dirty="0" smtClean="0">
                  <a:latin typeface="Cambria" pitchFamily="18" charset="0"/>
                </a:rPr>
                <a:t> 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899592" y="2962055"/>
            <a:ext cx="2508250" cy="1609232"/>
            <a:chOff x="6516216" y="1268760"/>
            <a:chExt cx="2508250" cy="1609232"/>
          </a:xfrm>
        </p:grpSpPr>
        <p:graphicFrame>
          <p:nvGraphicFramePr>
            <p:cNvPr id="27" name="26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259931668"/>
                </p:ext>
              </p:extLst>
            </p:nvPr>
          </p:nvGraphicFramePr>
          <p:xfrm>
            <a:off x="6516216" y="1268760"/>
            <a:ext cx="2508250" cy="1366837"/>
          </p:xfrm>
          <a:graphic>
            <a:graphicData uri="http://schemas.openxmlformats.org/presentationml/2006/ole">
              <p:oleObj spid="_x0000_s3253" name="CS ChemDraw Drawing" r:id="rId4" imgW="3449320" imgH="1869440" progId="">
                <p:embed/>
              </p:oleObj>
            </a:graphicData>
          </a:graphic>
        </p:graphicFrame>
        <p:sp>
          <p:nvSpPr>
            <p:cNvPr id="28" name="27 CuadroTexto"/>
            <p:cNvSpPr txBox="1"/>
            <p:nvPr/>
          </p:nvSpPr>
          <p:spPr>
            <a:xfrm>
              <a:off x="7164288" y="2570215"/>
              <a:ext cx="1080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Caboxina</a:t>
              </a:r>
              <a:r>
                <a:rPr lang="es-ES" sz="1400" dirty="0" smtClean="0">
                  <a:latin typeface="Cambria" pitchFamily="18" charset="0"/>
                </a:rPr>
                <a:t> B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32" name="31 Grupo"/>
          <p:cNvGrpSpPr/>
          <p:nvPr/>
        </p:nvGrpSpPr>
        <p:grpSpPr>
          <a:xfrm>
            <a:off x="992010" y="2797186"/>
            <a:ext cx="2513012" cy="1603921"/>
            <a:chOff x="3563888" y="2852936"/>
            <a:chExt cx="2513012" cy="1603921"/>
          </a:xfrm>
        </p:grpSpPr>
        <p:graphicFrame>
          <p:nvGraphicFramePr>
            <p:cNvPr id="33" name="32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645393167"/>
                </p:ext>
              </p:extLst>
            </p:nvPr>
          </p:nvGraphicFramePr>
          <p:xfrm>
            <a:off x="3563888" y="2852936"/>
            <a:ext cx="2513012" cy="1368425"/>
          </p:xfrm>
          <a:graphic>
            <a:graphicData uri="http://schemas.openxmlformats.org/presentationml/2006/ole">
              <p:oleObj spid="_x0000_s3254" name="CS ChemDraw Drawing" r:id="rId5" imgW="3449320" imgH="1869440" progId="">
                <p:embed/>
              </p:oleObj>
            </a:graphicData>
          </a:graphic>
        </p:graphicFrame>
        <p:sp>
          <p:nvSpPr>
            <p:cNvPr id="34" name="33 CuadroTexto"/>
            <p:cNvSpPr txBox="1"/>
            <p:nvPr/>
          </p:nvSpPr>
          <p:spPr>
            <a:xfrm>
              <a:off x="4066255" y="4149080"/>
              <a:ext cx="13698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Isocaboxina</a:t>
              </a:r>
              <a:r>
                <a:rPr lang="es-ES" sz="1400" dirty="0" smtClean="0">
                  <a:latin typeface="Cambria" pitchFamily="18" charset="0"/>
                </a:rPr>
                <a:t> B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35" name="34 Grupo"/>
          <p:cNvGrpSpPr/>
          <p:nvPr/>
        </p:nvGrpSpPr>
        <p:grpSpPr>
          <a:xfrm>
            <a:off x="1035228" y="2602021"/>
            <a:ext cx="2635250" cy="1674044"/>
            <a:chOff x="6329238" y="3070845"/>
            <a:chExt cx="2635250" cy="1674044"/>
          </a:xfrm>
        </p:grpSpPr>
        <p:graphicFrame>
          <p:nvGraphicFramePr>
            <p:cNvPr id="36" name="35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2833285646"/>
                </p:ext>
              </p:extLst>
            </p:nvPr>
          </p:nvGraphicFramePr>
          <p:xfrm>
            <a:off x="6329238" y="3070845"/>
            <a:ext cx="2635250" cy="1438275"/>
          </p:xfrm>
          <a:graphic>
            <a:graphicData uri="http://schemas.openxmlformats.org/presentationml/2006/ole">
              <p:oleObj spid="_x0000_s3255" name="CS ChemDraw Drawing" r:id="rId6" imgW="3444240" imgH="1869440" progId="">
                <p:embed/>
              </p:oleObj>
            </a:graphicData>
          </a:graphic>
        </p:graphicFrame>
        <p:sp>
          <p:nvSpPr>
            <p:cNvPr id="37" name="36 CuadroTexto"/>
            <p:cNvSpPr txBox="1"/>
            <p:nvPr/>
          </p:nvSpPr>
          <p:spPr>
            <a:xfrm>
              <a:off x="6948264" y="4437112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Carapanaubina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38" name="37 Grupo"/>
          <p:cNvGrpSpPr/>
          <p:nvPr/>
        </p:nvGrpSpPr>
        <p:grpSpPr>
          <a:xfrm>
            <a:off x="839167" y="2715635"/>
            <a:ext cx="2652713" cy="1656184"/>
            <a:chOff x="4727599" y="4437112"/>
            <a:chExt cx="2652713" cy="1656184"/>
          </a:xfrm>
        </p:grpSpPr>
        <p:graphicFrame>
          <p:nvGraphicFramePr>
            <p:cNvPr id="39" name="38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388037053"/>
                </p:ext>
              </p:extLst>
            </p:nvPr>
          </p:nvGraphicFramePr>
          <p:xfrm>
            <a:off x="4727599" y="4437112"/>
            <a:ext cx="2652713" cy="1438275"/>
          </p:xfrm>
          <a:graphic>
            <a:graphicData uri="http://schemas.openxmlformats.org/presentationml/2006/ole">
              <p:oleObj spid="_x0000_s3256" name="CS ChemDraw Drawing" r:id="rId7" imgW="3459480" imgH="1869440" progId="">
                <p:embed/>
              </p:oleObj>
            </a:graphicData>
          </a:graphic>
        </p:graphicFrame>
        <p:sp>
          <p:nvSpPr>
            <p:cNvPr id="40" name="39 CuadroTexto"/>
            <p:cNvSpPr txBox="1"/>
            <p:nvPr/>
          </p:nvSpPr>
          <p:spPr>
            <a:xfrm>
              <a:off x="5364087" y="5785519"/>
              <a:ext cx="16848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Isocarapanaubina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7" name="6 Grupo"/>
          <p:cNvGrpSpPr/>
          <p:nvPr/>
        </p:nvGrpSpPr>
        <p:grpSpPr>
          <a:xfrm>
            <a:off x="1093958" y="1612711"/>
            <a:ext cx="2448272" cy="3960441"/>
            <a:chOff x="3556744" y="2288753"/>
            <a:chExt cx="2448272" cy="3960441"/>
          </a:xfrm>
        </p:grpSpPr>
        <p:pic>
          <p:nvPicPr>
            <p:cNvPr id="4" name="3 Imagen"/>
            <p:cNvPicPr/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56744" y="2288753"/>
              <a:ext cx="2448272" cy="3652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3849211" y="5941417"/>
              <a:ext cx="193033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i="1" dirty="0" err="1" smtClean="0"/>
                <a:t>Aspidosperma</a:t>
              </a:r>
              <a:r>
                <a:rPr lang="en-US" sz="1400" b="1" i="1" dirty="0" smtClean="0"/>
                <a:t> </a:t>
              </a:r>
              <a:r>
                <a:rPr lang="en-US" sz="1400" b="1" i="1" dirty="0" err="1" smtClean="0"/>
                <a:t>rigidum</a:t>
              </a:r>
              <a:endParaRPr lang="es-ES" sz="1400" i="1" dirty="0"/>
            </a:p>
          </p:txBody>
        </p:sp>
      </p:grpSp>
      <p:sp>
        <p:nvSpPr>
          <p:cNvPr id="29" name="28 CuadroTexto"/>
          <p:cNvSpPr txBox="1"/>
          <p:nvPr/>
        </p:nvSpPr>
        <p:spPr>
          <a:xfrm>
            <a:off x="6348896" y="3177434"/>
            <a:ext cx="25435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dirty="0" smtClean="0">
                <a:latin typeface="Cambria" pitchFamily="18" charset="0"/>
              </a:rPr>
              <a:t>DL</a:t>
            </a:r>
            <a:r>
              <a:rPr lang="es-ES" sz="1400" baseline="-25000" dirty="0" smtClean="0">
                <a:latin typeface="Cambria" pitchFamily="18" charset="0"/>
              </a:rPr>
              <a:t>50</a:t>
            </a:r>
            <a:r>
              <a:rPr lang="es-ES" sz="1400" dirty="0" smtClean="0">
                <a:latin typeface="Cambria" pitchFamily="18" charset="0"/>
              </a:rPr>
              <a:t> = 10,59 </a:t>
            </a:r>
            <a:r>
              <a:rPr lang="es-ES" sz="1400" dirty="0">
                <a:latin typeface="Cambria" pitchFamily="18" charset="0"/>
              </a:rPr>
              <a:t>µg/</a:t>
            </a:r>
            <a:r>
              <a:rPr lang="es-ES" sz="1400" dirty="0" err="1">
                <a:latin typeface="Cambria" pitchFamily="18" charset="0"/>
              </a:rPr>
              <a:t>mL</a:t>
            </a:r>
            <a:r>
              <a:rPr lang="es-ES" sz="1400" dirty="0">
                <a:latin typeface="Cambria" pitchFamily="18" charset="0"/>
              </a:rPr>
              <a:t> </a:t>
            </a:r>
            <a:r>
              <a:rPr lang="es-ES" sz="1400" dirty="0" smtClean="0">
                <a:latin typeface="Cambria" pitchFamily="18" charset="0"/>
              </a:rPr>
              <a:t>(</a:t>
            </a:r>
            <a:r>
              <a:rPr lang="es-ES" sz="1400" i="1" dirty="0">
                <a:latin typeface="Cambria" pitchFamily="18" charset="0"/>
              </a:rPr>
              <a:t>T</a:t>
            </a:r>
            <a:r>
              <a:rPr lang="es-ES" sz="1400" i="1" dirty="0" smtClean="0">
                <a:latin typeface="Cambria" pitchFamily="18" charset="0"/>
              </a:rPr>
              <a:t>. </a:t>
            </a:r>
            <a:r>
              <a:rPr lang="es-ES" sz="1400" i="1" dirty="0" err="1" smtClean="0">
                <a:latin typeface="Cambria" pitchFamily="18" charset="0"/>
              </a:rPr>
              <a:t>cruzi</a:t>
            </a:r>
            <a:r>
              <a:rPr lang="es-ES" sz="1400" dirty="0" smtClean="0">
                <a:latin typeface="Cambria" pitchFamily="18" charset="0"/>
              </a:rPr>
              <a:t>)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3380229" y="3266400"/>
            <a:ext cx="2952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latin typeface="Cambria" pitchFamily="18" charset="0"/>
              </a:rPr>
              <a:t>Actividad frente a leucemia linfática (IC</a:t>
            </a:r>
            <a:r>
              <a:rPr lang="es-ES" sz="1400" baseline="-25000" dirty="0" smtClean="0">
                <a:latin typeface="Cambria" pitchFamily="18" charset="0"/>
              </a:rPr>
              <a:t>50</a:t>
            </a:r>
            <a:r>
              <a:rPr lang="es-ES" sz="1400" dirty="0" smtClean="0">
                <a:latin typeface="Cambria" pitchFamily="18" charset="0"/>
              </a:rPr>
              <a:t> = 2,74 µM)</a:t>
            </a:r>
          </a:p>
          <a:p>
            <a:pPr algn="ctr"/>
            <a:r>
              <a:rPr lang="es-ES" sz="1400" dirty="0">
                <a:latin typeface="Cambria" pitchFamily="18" charset="0"/>
              </a:rPr>
              <a:t>IC</a:t>
            </a:r>
            <a:r>
              <a:rPr lang="es-ES" sz="1400" baseline="-25000" dirty="0">
                <a:latin typeface="Cambria" pitchFamily="18" charset="0"/>
              </a:rPr>
              <a:t>50</a:t>
            </a:r>
            <a:r>
              <a:rPr lang="es-ES" sz="1400" dirty="0">
                <a:latin typeface="Cambria" pitchFamily="18" charset="0"/>
              </a:rPr>
              <a:t> = </a:t>
            </a:r>
            <a:r>
              <a:rPr lang="es-ES" sz="1400" dirty="0" smtClean="0">
                <a:latin typeface="Cambria" pitchFamily="18" charset="0"/>
              </a:rPr>
              <a:t>2,93 </a:t>
            </a:r>
            <a:r>
              <a:rPr lang="en-US" sz="1400" dirty="0">
                <a:latin typeface="Cambria" pitchFamily="18" charset="0"/>
                <a:sym typeface="Symbol"/>
              </a:rPr>
              <a:t></a:t>
            </a:r>
            <a:r>
              <a:rPr lang="es-ES" sz="1400" dirty="0" smtClean="0">
                <a:latin typeface="Cambria" pitchFamily="18" charset="0"/>
              </a:rPr>
              <a:t>g/</a:t>
            </a:r>
            <a:r>
              <a:rPr lang="es-ES" sz="1400" dirty="0" err="1" smtClean="0">
                <a:latin typeface="Cambria" pitchFamily="18" charset="0"/>
              </a:rPr>
              <a:t>mL</a:t>
            </a:r>
            <a:r>
              <a:rPr lang="es-ES" sz="1400" dirty="0" smtClean="0">
                <a:latin typeface="Cambria" pitchFamily="18" charset="0"/>
              </a:rPr>
              <a:t> </a:t>
            </a:r>
            <a:r>
              <a:rPr lang="es-ES" sz="1400" i="1" dirty="0" smtClean="0">
                <a:latin typeface="Cambria" pitchFamily="18" charset="0"/>
              </a:rPr>
              <a:t>P. </a:t>
            </a:r>
            <a:r>
              <a:rPr lang="es-ES" sz="1400" i="1" dirty="0" err="1" smtClean="0">
                <a:latin typeface="Cambria" pitchFamily="18" charset="0"/>
              </a:rPr>
              <a:t>falciparum</a:t>
            </a:r>
            <a:endParaRPr lang="es-ES" sz="1400" i="1" dirty="0" smtClean="0">
              <a:latin typeface="Cambria" pitchFamily="18" charset="0"/>
            </a:endParaRPr>
          </a:p>
        </p:txBody>
      </p:sp>
      <p:grpSp>
        <p:nvGrpSpPr>
          <p:cNvPr id="31" name="30 Grupo"/>
          <p:cNvGrpSpPr/>
          <p:nvPr/>
        </p:nvGrpSpPr>
        <p:grpSpPr>
          <a:xfrm>
            <a:off x="1619672" y="344850"/>
            <a:ext cx="6624736" cy="707886"/>
            <a:chOff x="1619672" y="332656"/>
            <a:chExt cx="6624736" cy="707886"/>
          </a:xfrm>
        </p:grpSpPr>
        <p:sp>
          <p:nvSpPr>
            <p:cNvPr id="41" name="40 Rectángulo redondeado"/>
            <p:cNvSpPr/>
            <p:nvPr/>
          </p:nvSpPr>
          <p:spPr>
            <a:xfrm>
              <a:off x="2051720" y="332656"/>
              <a:ext cx="5712051" cy="70788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127000" dist="63500" dir="10200000" sx="101000" sy="101000" algn="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41 Rectángulo"/>
            <p:cNvSpPr/>
            <p:nvPr/>
          </p:nvSpPr>
          <p:spPr>
            <a:xfrm>
              <a:off x="1619672" y="332656"/>
              <a:ext cx="662473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/>
                <a:t>Compuestos </a:t>
              </a:r>
              <a:r>
                <a:rPr lang="es-ES" sz="2000" b="1" dirty="0" err="1"/>
                <a:t>Bioactivos</a:t>
              </a:r>
              <a:r>
                <a:rPr lang="es-ES" sz="2000" b="1" dirty="0"/>
                <a:t> Obtenidos de la Flora </a:t>
              </a:r>
              <a:r>
                <a:rPr lang="es-ES" sz="2000" b="1" dirty="0" smtClean="0"/>
                <a:t>Amazónica</a:t>
              </a:r>
              <a:endParaRPr lang="es-ES" sz="20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29024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L 0.28368 -0.21527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84" y="-10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44444E-6 L 0.61094 -0.24885 " pathEditMode="relative" rAng="0" ptsTypes="AA">
                                      <p:cBhvr>
                                        <p:cTn id="20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538" y="-12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0.27778 0.00671 " pathEditMode="relative" rAng="0" ptsTypes="AA">
                                      <p:cBhvr>
                                        <p:cTn id="2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89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58924 0.04051 " pathEditMode="relative" rAng="0" ptsTypes="AA">
                                      <p:cBhvr>
                                        <p:cTn id="38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62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0.40486 0.25625 " pathEditMode="relative" rAng="0" ptsTypes="AA">
                                      <p:cBhvr>
                                        <p:cTn id="47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43" y="1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279605" y="5085184"/>
            <a:ext cx="7289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just">
              <a:buFont typeface="Arial" pitchFamily="34" charset="0"/>
              <a:buChar char="•"/>
            </a:pPr>
            <a:r>
              <a:rPr lang="en-US" sz="1400" dirty="0" err="1"/>
              <a:t>Indole</a:t>
            </a:r>
            <a:r>
              <a:rPr lang="en-US" sz="1400" dirty="0"/>
              <a:t> Alkaloids from </a:t>
            </a:r>
            <a:r>
              <a:rPr lang="en-US" sz="1400" dirty="0" err="1"/>
              <a:t>Geissospermum</a:t>
            </a:r>
            <a:r>
              <a:rPr lang="en-US" sz="1400" dirty="0"/>
              <a:t> </a:t>
            </a:r>
            <a:r>
              <a:rPr lang="en-US" sz="1400" dirty="0" err="1"/>
              <a:t>reticulatum</a:t>
            </a:r>
            <a:r>
              <a:rPr lang="en-US" sz="1400" dirty="0"/>
              <a:t> (2012).</a:t>
            </a:r>
            <a:r>
              <a:rPr lang="en-US" sz="1400" b="1" dirty="0"/>
              <a:t> Journal of Natural Products, </a:t>
            </a:r>
            <a:r>
              <a:rPr lang="en-US" sz="1400" dirty="0"/>
              <a:t>Vol. 75,</a:t>
            </a:r>
            <a:r>
              <a:rPr lang="en-US" sz="1400" b="1" dirty="0"/>
              <a:t>  </a:t>
            </a:r>
            <a:r>
              <a:rPr lang="en-US" sz="1400" dirty="0" err="1"/>
              <a:t>pag</a:t>
            </a:r>
            <a:r>
              <a:rPr lang="en-US" sz="1400" dirty="0"/>
              <a:t>. </a:t>
            </a:r>
            <a:r>
              <a:rPr lang="en-US" sz="1400" dirty="0" smtClean="0"/>
              <a:t>928-934.</a:t>
            </a:r>
            <a:endParaRPr lang="es-ES" sz="1400" dirty="0"/>
          </a:p>
        </p:txBody>
      </p:sp>
      <p:grpSp>
        <p:nvGrpSpPr>
          <p:cNvPr id="21" name="20 Grupo"/>
          <p:cNvGrpSpPr/>
          <p:nvPr/>
        </p:nvGrpSpPr>
        <p:grpSpPr>
          <a:xfrm>
            <a:off x="858479" y="3129606"/>
            <a:ext cx="3106562" cy="1196917"/>
            <a:chOff x="4644008" y="1789002"/>
            <a:chExt cx="3106562" cy="1196917"/>
          </a:xfrm>
        </p:grpSpPr>
        <p:graphicFrame>
          <p:nvGraphicFramePr>
            <p:cNvPr id="10" name="9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223294993"/>
                </p:ext>
              </p:extLst>
            </p:nvPr>
          </p:nvGraphicFramePr>
          <p:xfrm>
            <a:off x="5292080" y="1789002"/>
            <a:ext cx="1736297" cy="919918"/>
          </p:xfrm>
          <a:graphic>
            <a:graphicData uri="http://schemas.openxmlformats.org/presentationml/2006/ole">
              <p:oleObj spid="_x0000_s2415" name="CS ChemDraw Drawing" r:id="rId3" imgW="2075760" imgH="1100520" progId="">
                <p:embed/>
              </p:oleObj>
            </a:graphicData>
          </a:graphic>
        </p:graphicFrame>
        <p:sp>
          <p:nvSpPr>
            <p:cNvPr id="20" name="19 CuadroTexto"/>
            <p:cNvSpPr txBox="1"/>
            <p:nvPr/>
          </p:nvSpPr>
          <p:spPr>
            <a:xfrm>
              <a:off x="4644008" y="2708920"/>
              <a:ext cx="31065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>
                  <a:latin typeface="Cambria" pitchFamily="18" charset="0"/>
                </a:rPr>
                <a:t>(Z)-10- Desmetoxo-12-Hidroxigeissosvellina</a:t>
              </a:r>
              <a:endParaRPr lang="es-ES" sz="1200" dirty="0">
                <a:latin typeface="Cambria" pitchFamily="18" charset="0"/>
              </a:endParaRPr>
            </a:p>
          </p:txBody>
        </p:sp>
      </p:grpSp>
      <p:grpSp>
        <p:nvGrpSpPr>
          <p:cNvPr id="36" name="35 Grupo"/>
          <p:cNvGrpSpPr/>
          <p:nvPr/>
        </p:nvGrpSpPr>
        <p:grpSpPr>
          <a:xfrm>
            <a:off x="1394130" y="2237842"/>
            <a:ext cx="1800200" cy="1293140"/>
            <a:chOff x="3419872" y="1631804"/>
            <a:chExt cx="1800200" cy="1293140"/>
          </a:xfrm>
        </p:grpSpPr>
        <p:graphicFrame>
          <p:nvGraphicFramePr>
            <p:cNvPr id="37" name="36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2299831544"/>
                </p:ext>
              </p:extLst>
            </p:nvPr>
          </p:nvGraphicFramePr>
          <p:xfrm>
            <a:off x="3419872" y="1631804"/>
            <a:ext cx="1800200" cy="1064004"/>
          </p:xfrm>
          <a:graphic>
            <a:graphicData uri="http://schemas.openxmlformats.org/presentationml/2006/ole">
              <p:oleObj spid="_x0000_s2416" name="CS ChemDraw Drawing" r:id="rId4" imgW="2093040" imgH="1236960" progId="">
                <p:embed/>
              </p:oleObj>
            </a:graphicData>
          </a:graphic>
        </p:graphicFrame>
        <p:sp>
          <p:nvSpPr>
            <p:cNvPr id="38" name="37 CuadroTexto"/>
            <p:cNvSpPr txBox="1"/>
            <p:nvPr/>
          </p:nvSpPr>
          <p:spPr>
            <a:xfrm>
              <a:off x="3635896" y="2647945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err="1" smtClean="0">
                  <a:latin typeface="Cambria" pitchFamily="18" charset="0"/>
                </a:rPr>
                <a:t>Geissosreticulina</a:t>
              </a:r>
              <a:endParaRPr lang="es-ES" sz="1200" dirty="0">
                <a:latin typeface="Cambria" pitchFamily="18" charset="0"/>
              </a:endParaRPr>
            </a:p>
          </p:txBody>
        </p:sp>
      </p:grpSp>
      <p:grpSp>
        <p:nvGrpSpPr>
          <p:cNvPr id="39" name="38 Grupo"/>
          <p:cNvGrpSpPr/>
          <p:nvPr/>
        </p:nvGrpSpPr>
        <p:grpSpPr>
          <a:xfrm>
            <a:off x="1279605" y="1905947"/>
            <a:ext cx="1944217" cy="1295752"/>
            <a:chOff x="5380678" y="1700808"/>
            <a:chExt cx="1944217" cy="1295752"/>
          </a:xfrm>
        </p:grpSpPr>
        <p:graphicFrame>
          <p:nvGraphicFramePr>
            <p:cNvPr id="40" name="39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2263205814"/>
                </p:ext>
              </p:extLst>
            </p:nvPr>
          </p:nvGraphicFramePr>
          <p:xfrm>
            <a:off x="5708179" y="1700808"/>
            <a:ext cx="1384101" cy="1008112"/>
          </p:xfrm>
          <a:graphic>
            <a:graphicData uri="http://schemas.openxmlformats.org/presentationml/2006/ole">
              <p:oleObj spid="_x0000_s2417" name="CS ChemDraw Drawing" r:id="rId5" imgW="1616040" imgH="1282680" progId="">
                <p:embed/>
              </p:oleObj>
            </a:graphicData>
          </a:graphic>
        </p:graphicFrame>
        <p:sp>
          <p:nvSpPr>
            <p:cNvPr id="41" name="40 CuadroTexto"/>
            <p:cNvSpPr txBox="1"/>
            <p:nvPr/>
          </p:nvSpPr>
          <p:spPr>
            <a:xfrm>
              <a:off x="5380678" y="2719561"/>
              <a:ext cx="19442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>
                  <a:latin typeface="Cambria" pitchFamily="18" charset="0"/>
                </a:rPr>
                <a:t>O-</a:t>
              </a:r>
              <a:r>
                <a:rPr lang="es-ES" sz="1200" dirty="0" err="1" smtClean="0">
                  <a:latin typeface="Cambria" pitchFamily="18" charset="0"/>
                </a:rPr>
                <a:t>Demtoxiaspidospermina</a:t>
              </a:r>
              <a:endParaRPr lang="es-ES" sz="1200" dirty="0">
                <a:latin typeface="Cambria" pitchFamily="18" charset="0"/>
              </a:endParaRPr>
            </a:p>
          </p:txBody>
        </p:sp>
      </p:grpSp>
      <p:grpSp>
        <p:nvGrpSpPr>
          <p:cNvPr id="42" name="41 Grupo"/>
          <p:cNvGrpSpPr/>
          <p:nvPr/>
        </p:nvGrpSpPr>
        <p:grpSpPr>
          <a:xfrm>
            <a:off x="1331640" y="1196752"/>
            <a:ext cx="1728193" cy="1357071"/>
            <a:chOff x="7257286" y="1207833"/>
            <a:chExt cx="1563186" cy="1357071"/>
          </a:xfrm>
        </p:grpSpPr>
        <p:graphicFrame>
          <p:nvGraphicFramePr>
            <p:cNvPr id="43" name="42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891181633"/>
                </p:ext>
              </p:extLst>
            </p:nvPr>
          </p:nvGraphicFramePr>
          <p:xfrm>
            <a:off x="7257286" y="1207833"/>
            <a:ext cx="1478312" cy="1138043"/>
          </p:xfrm>
          <a:graphic>
            <a:graphicData uri="http://schemas.openxmlformats.org/presentationml/2006/ole">
              <p:oleObj spid="_x0000_s2418" name="CS ChemDraw Drawing" r:id="rId6" imgW="1641600" imgH="1263600" progId="">
                <p:embed/>
              </p:oleObj>
            </a:graphicData>
          </a:graphic>
        </p:graphicFrame>
        <p:sp>
          <p:nvSpPr>
            <p:cNvPr id="44" name="43 CuadroTexto"/>
            <p:cNvSpPr txBox="1"/>
            <p:nvPr/>
          </p:nvSpPr>
          <p:spPr>
            <a:xfrm>
              <a:off x="7411207" y="2287905"/>
              <a:ext cx="14092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err="1" smtClean="0">
                  <a:latin typeface="Cambria" pitchFamily="18" charset="0"/>
                </a:rPr>
                <a:t>Geissospermidina</a:t>
              </a:r>
              <a:endParaRPr lang="es-ES" sz="1200" dirty="0">
                <a:latin typeface="Cambria" pitchFamily="18" charset="0"/>
              </a:endParaRPr>
            </a:p>
          </p:txBody>
        </p:sp>
      </p:grpSp>
      <p:grpSp>
        <p:nvGrpSpPr>
          <p:cNvPr id="45" name="44 Grupo"/>
          <p:cNvGrpSpPr/>
          <p:nvPr/>
        </p:nvGrpSpPr>
        <p:grpSpPr>
          <a:xfrm>
            <a:off x="1194696" y="2725485"/>
            <a:ext cx="2119127" cy="1296144"/>
            <a:chOff x="3388977" y="3068960"/>
            <a:chExt cx="2119127" cy="1296144"/>
          </a:xfrm>
        </p:grpSpPr>
        <p:graphicFrame>
          <p:nvGraphicFramePr>
            <p:cNvPr id="46" name="45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833490257"/>
                </p:ext>
              </p:extLst>
            </p:nvPr>
          </p:nvGraphicFramePr>
          <p:xfrm>
            <a:off x="3558207" y="3068960"/>
            <a:ext cx="1686985" cy="1024911"/>
          </p:xfrm>
          <a:graphic>
            <a:graphicData uri="http://schemas.openxmlformats.org/presentationml/2006/ole">
              <p:oleObj spid="_x0000_s2419" name="CS ChemDraw Drawing" r:id="rId7" imgW="1851840" imgH="1125720" progId="">
                <p:embed/>
              </p:oleObj>
            </a:graphicData>
          </a:graphic>
        </p:graphicFrame>
        <p:sp>
          <p:nvSpPr>
            <p:cNvPr id="47" name="46 CuadroTexto"/>
            <p:cNvSpPr txBox="1"/>
            <p:nvPr/>
          </p:nvSpPr>
          <p:spPr>
            <a:xfrm>
              <a:off x="3388977" y="4088105"/>
              <a:ext cx="2119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>
                  <a:latin typeface="Cambria" pitchFamily="18" charset="0"/>
                </a:rPr>
                <a:t>10- </a:t>
              </a:r>
              <a:r>
                <a:rPr lang="es-ES" sz="1200" dirty="0" err="1" smtClean="0">
                  <a:latin typeface="Cambria" pitchFamily="18" charset="0"/>
                </a:rPr>
                <a:t>Metoxigeissospermidina</a:t>
              </a:r>
              <a:endParaRPr lang="es-ES" sz="1200" dirty="0">
                <a:latin typeface="Cambria" pitchFamily="18" charset="0"/>
              </a:endParaRPr>
            </a:p>
          </p:txBody>
        </p:sp>
      </p:grpSp>
      <p:grpSp>
        <p:nvGrpSpPr>
          <p:cNvPr id="48" name="47 Grupo"/>
          <p:cNvGrpSpPr/>
          <p:nvPr/>
        </p:nvGrpSpPr>
        <p:grpSpPr>
          <a:xfrm>
            <a:off x="809216" y="2337851"/>
            <a:ext cx="2884994" cy="1436448"/>
            <a:chOff x="4959749" y="3288495"/>
            <a:chExt cx="2884994" cy="1436448"/>
          </a:xfrm>
        </p:grpSpPr>
        <p:graphicFrame>
          <p:nvGraphicFramePr>
            <p:cNvPr id="49" name="48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539874064"/>
                </p:ext>
              </p:extLst>
            </p:nvPr>
          </p:nvGraphicFramePr>
          <p:xfrm>
            <a:off x="5636543" y="3288495"/>
            <a:ext cx="1455737" cy="1119187"/>
          </p:xfrm>
          <a:graphic>
            <a:graphicData uri="http://schemas.openxmlformats.org/presentationml/2006/ole">
              <p:oleObj spid="_x0000_s2420" name="CS ChemDraw Drawing" r:id="rId8" imgW="1478880" imgH="1170360" progId="">
                <p:embed/>
              </p:oleObj>
            </a:graphicData>
          </a:graphic>
        </p:graphicFrame>
        <p:sp>
          <p:nvSpPr>
            <p:cNvPr id="50" name="49 CuadroTexto"/>
            <p:cNvSpPr txBox="1"/>
            <p:nvPr/>
          </p:nvSpPr>
          <p:spPr>
            <a:xfrm>
              <a:off x="4959749" y="4447944"/>
              <a:ext cx="28849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>
                  <a:latin typeface="Cambria" pitchFamily="18" charset="0"/>
                </a:rPr>
                <a:t>N-</a:t>
              </a:r>
              <a:r>
                <a:rPr lang="es-ES" sz="1200" dirty="0" err="1" smtClean="0">
                  <a:latin typeface="Cambria" pitchFamily="18" charset="0"/>
                </a:rPr>
                <a:t>Desacetil</a:t>
              </a:r>
              <a:r>
                <a:rPr lang="es-ES" sz="1200" dirty="0" smtClean="0">
                  <a:latin typeface="Cambria" pitchFamily="18" charset="0"/>
                </a:rPr>
                <a:t>-N-</a:t>
              </a:r>
              <a:r>
                <a:rPr lang="es-ES" sz="1200" dirty="0" err="1" smtClean="0">
                  <a:latin typeface="Cambria" pitchFamily="18" charset="0"/>
                </a:rPr>
                <a:t>butanoilgeissospermidina</a:t>
              </a:r>
              <a:endParaRPr lang="es-ES" sz="1200" dirty="0">
                <a:latin typeface="Cambria" pitchFamily="18" charset="0"/>
              </a:endParaRPr>
            </a:p>
          </p:txBody>
        </p:sp>
      </p:grpSp>
      <p:grpSp>
        <p:nvGrpSpPr>
          <p:cNvPr id="51" name="50 Grupo"/>
          <p:cNvGrpSpPr/>
          <p:nvPr/>
        </p:nvGrpSpPr>
        <p:grpSpPr>
          <a:xfrm>
            <a:off x="1234666" y="2376478"/>
            <a:ext cx="2119127" cy="1414386"/>
            <a:chOff x="7020272" y="2723661"/>
            <a:chExt cx="2119127" cy="1414386"/>
          </a:xfrm>
        </p:grpSpPr>
        <p:graphicFrame>
          <p:nvGraphicFramePr>
            <p:cNvPr id="52" name="51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439664070"/>
                </p:ext>
              </p:extLst>
            </p:nvPr>
          </p:nvGraphicFramePr>
          <p:xfrm>
            <a:off x="7023732" y="2723661"/>
            <a:ext cx="1854200" cy="1112837"/>
          </p:xfrm>
          <a:graphic>
            <a:graphicData uri="http://schemas.openxmlformats.org/presentationml/2006/ole">
              <p:oleObj spid="_x0000_s2421" name="CS ChemDraw Drawing" r:id="rId9" imgW="1853640" imgH="1113120" progId="">
                <p:embed/>
              </p:oleObj>
            </a:graphicData>
          </a:graphic>
        </p:graphicFrame>
        <p:sp>
          <p:nvSpPr>
            <p:cNvPr id="53" name="52 CuadroTexto"/>
            <p:cNvSpPr txBox="1"/>
            <p:nvPr/>
          </p:nvSpPr>
          <p:spPr>
            <a:xfrm>
              <a:off x="7020272" y="3861048"/>
              <a:ext cx="2119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>
                  <a:latin typeface="Cambria" pitchFamily="18" charset="0"/>
                </a:rPr>
                <a:t>11-Metoxigeissospermidina</a:t>
              </a:r>
              <a:endParaRPr lang="es-ES" sz="1200" dirty="0">
                <a:latin typeface="Cambria" pitchFamily="18" charset="0"/>
              </a:endParaRPr>
            </a:p>
          </p:txBody>
        </p:sp>
      </p:grpSp>
      <p:grpSp>
        <p:nvGrpSpPr>
          <p:cNvPr id="54" name="53 Grupo"/>
          <p:cNvGrpSpPr/>
          <p:nvPr/>
        </p:nvGrpSpPr>
        <p:grpSpPr>
          <a:xfrm>
            <a:off x="740949" y="2671274"/>
            <a:ext cx="3106562" cy="1201683"/>
            <a:chOff x="3294751" y="3008372"/>
            <a:chExt cx="3106562" cy="1201683"/>
          </a:xfrm>
        </p:grpSpPr>
        <p:graphicFrame>
          <p:nvGraphicFramePr>
            <p:cNvPr id="55" name="54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557142797"/>
                </p:ext>
              </p:extLst>
            </p:nvPr>
          </p:nvGraphicFramePr>
          <p:xfrm>
            <a:off x="3815408" y="3008372"/>
            <a:ext cx="1764704" cy="924684"/>
          </p:xfrm>
          <a:graphic>
            <a:graphicData uri="http://schemas.openxmlformats.org/presentationml/2006/ole">
              <p:oleObj spid="_x0000_s2422" name="CS ChemDraw Drawing" r:id="rId10" imgW="2118240" imgH="1109880" progId="">
                <p:embed/>
              </p:oleObj>
            </a:graphicData>
          </a:graphic>
        </p:graphicFrame>
        <p:sp>
          <p:nvSpPr>
            <p:cNvPr id="56" name="55 CuadroTexto"/>
            <p:cNvSpPr txBox="1"/>
            <p:nvPr/>
          </p:nvSpPr>
          <p:spPr>
            <a:xfrm>
              <a:off x="3294751" y="3933056"/>
              <a:ext cx="31065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>
                  <a:latin typeface="Cambria" pitchFamily="18" charset="0"/>
                </a:rPr>
                <a:t>(E)-10- Desmetoxo-12-Hidroxigeissosvellina</a:t>
              </a:r>
              <a:endParaRPr lang="es-ES" sz="1200" dirty="0">
                <a:latin typeface="Cambria" pitchFamily="18" charset="0"/>
              </a:endParaRPr>
            </a:p>
          </p:txBody>
        </p:sp>
      </p:grpSp>
      <p:grpSp>
        <p:nvGrpSpPr>
          <p:cNvPr id="60" name="59 Grupo"/>
          <p:cNvGrpSpPr/>
          <p:nvPr/>
        </p:nvGrpSpPr>
        <p:grpSpPr>
          <a:xfrm>
            <a:off x="1449141" y="2511573"/>
            <a:ext cx="1768475" cy="1312973"/>
            <a:chOff x="6948264" y="4509120"/>
            <a:chExt cx="1768475" cy="1312973"/>
          </a:xfrm>
        </p:grpSpPr>
        <p:graphicFrame>
          <p:nvGraphicFramePr>
            <p:cNvPr id="61" name="60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928800845"/>
                </p:ext>
              </p:extLst>
            </p:nvPr>
          </p:nvGraphicFramePr>
          <p:xfrm>
            <a:off x="6948264" y="4509120"/>
            <a:ext cx="1768475" cy="1155700"/>
          </p:xfrm>
          <a:graphic>
            <a:graphicData uri="http://schemas.openxmlformats.org/presentationml/2006/ole">
              <p:oleObj spid="_x0000_s2423" name="CS ChemDraw Drawing" r:id="rId11" imgW="1768320" imgH="1155240" progId="">
                <p:embed/>
              </p:oleObj>
            </a:graphicData>
          </a:graphic>
        </p:graphicFrame>
        <p:sp>
          <p:nvSpPr>
            <p:cNvPr id="62" name="61 CuadroTexto"/>
            <p:cNvSpPr txBox="1"/>
            <p:nvPr/>
          </p:nvSpPr>
          <p:spPr>
            <a:xfrm>
              <a:off x="7154070" y="5545094"/>
              <a:ext cx="12343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err="1" smtClean="0">
                  <a:latin typeface="Cambria" pitchFamily="18" charset="0"/>
                </a:rPr>
                <a:t>Flavopereirina</a:t>
              </a:r>
              <a:endParaRPr lang="es-ES" sz="1200" dirty="0">
                <a:latin typeface="Cambria" pitchFamily="18" charset="0"/>
              </a:endParaRPr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1114500" y="1190990"/>
            <a:ext cx="2332642" cy="3744417"/>
            <a:chOff x="3676086" y="1988839"/>
            <a:chExt cx="2332642" cy="3744417"/>
          </a:xfrm>
        </p:grpSpPr>
        <p:sp>
          <p:nvSpPr>
            <p:cNvPr id="7" name="6 Rectángulo"/>
            <p:cNvSpPr/>
            <p:nvPr/>
          </p:nvSpPr>
          <p:spPr>
            <a:xfrm>
              <a:off x="3702904" y="5425479"/>
              <a:ext cx="2305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i="1" dirty="0" err="1" smtClean="0"/>
                <a:t>Geissopernum</a:t>
              </a:r>
              <a:r>
                <a:rPr lang="en-US" sz="1400" b="1" i="1" dirty="0" smtClean="0"/>
                <a:t>  </a:t>
              </a:r>
              <a:r>
                <a:rPr lang="en-US" sz="1400" b="1" i="1" dirty="0" err="1" smtClean="0"/>
                <a:t>reticulatum</a:t>
              </a:r>
              <a:endParaRPr lang="es-ES" sz="1400" i="1" dirty="0"/>
            </a:p>
          </p:txBody>
        </p:sp>
        <p:graphicFrame>
          <p:nvGraphicFramePr>
            <p:cNvPr id="5" name="4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313411304"/>
                </p:ext>
              </p:extLst>
            </p:nvPr>
          </p:nvGraphicFramePr>
          <p:xfrm>
            <a:off x="3676086" y="1988839"/>
            <a:ext cx="2238375" cy="3436640"/>
          </p:xfrm>
          <a:graphic>
            <a:graphicData uri="http://schemas.openxmlformats.org/presentationml/2006/ole">
              <p:oleObj spid="_x0000_s2424" r:id="rId12" imgW="2523810" imgH="3400900" progId="">
                <p:embed/>
              </p:oleObj>
            </a:graphicData>
          </a:graphic>
        </p:graphicFrame>
      </p:grpSp>
      <p:sp>
        <p:nvSpPr>
          <p:cNvPr id="4" name="3 CuadroTexto"/>
          <p:cNvSpPr txBox="1"/>
          <p:nvPr/>
        </p:nvSpPr>
        <p:spPr>
          <a:xfrm>
            <a:off x="4788024" y="3356992"/>
            <a:ext cx="33123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dirty="0" smtClean="0">
                <a:latin typeface="Cambria" pitchFamily="18" charset="0"/>
              </a:rPr>
              <a:t>DL</a:t>
            </a:r>
            <a:r>
              <a:rPr lang="es-ES" sz="1400" baseline="-25000" dirty="0" smtClean="0">
                <a:latin typeface="Cambria" pitchFamily="18" charset="0"/>
              </a:rPr>
              <a:t>50</a:t>
            </a:r>
            <a:r>
              <a:rPr lang="es-ES" sz="1400" dirty="0" smtClean="0">
                <a:latin typeface="Cambria" pitchFamily="18" charset="0"/>
              </a:rPr>
              <a:t> = 7,7 µg/</a:t>
            </a:r>
            <a:r>
              <a:rPr lang="es-ES" sz="1400" dirty="0" err="1" smtClean="0">
                <a:latin typeface="Cambria" pitchFamily="18" charset="0"/>
              </a:rPr>
              <a:t>mL</a:t>
            </a:r>
            <a:r>
              <a:rPr lang="es-ES" sz="1400" dirty="0" smtClean="0">
                <a:latin typeface="Cambria" pitchFamily="18" charset="0"/>
              </a:rPr>
              <a:t> (</a:t>
            </a:r>
            <a:r>
              <a:rPr lang="es-ES" sz="1400" i="1" dirty="0" smtClean="0">
                <a:latin typeface="Cambria" pitchFamily="18" charset="0"/>
              </a:rPr>
              <a:t>L. </a:t>
            </a:r>
            <a:r>
              <a:rPr lang="es-ES" sz="1400" i="1" dirty="0" err="1" smtClean="0">
                <a:latin typeface="Cambria" pitchFamily="18" charset="0"/>
              </a:rPr>
              <a:t>infantum</a:t>
            </a:r>
            <a:r>
              <a:rPr lang="es-ES" sz="1400" dirty="0" smtClean="0">
                <a:latin typeface="Cambria" pitchFamily="18" charset="0"/>
              </a:rPr>
              <a:t>)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795693" y="3787288"/>
            <a:ext cx="235744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dirty="0">
                <a:latin typeface="Cambria" pitchFamily="18" charset="0"/>
              </a:rPr>
              <a:t>DL</a:t>
            </a:r>
            <a:r>
              <a:rPr lang="es-ES" sz="1400" baseline="-25000" dirty="0">
                <a:latin typeface="Cambria" pitchFamily="18" charset="0"/>
              </a:rPr>
              <a:t>50</a:t>
            </a:r>
            <a:r>
              <a:rPr lang="es-ES" sz="1400" dirty="0">
                <a:latin typeface="Cambria" pitchFamily="18" charset="0"/>
              </a:rPr>
              <a:t> = </a:t>
            </a:r>
            <a:r>
              <a:rPr lang="es-ES" sz="1400" dirty="0" smtClean="0">
                <a:latin typeface="Cambria" pitchFamily="18" charset="0"/>
              </a:rPr>
              <a:t>42,1 µg/</a:t>
            </a:r>
            <a:r>
              <a:rPr lang="es-ES" sz="1400" dirty="0" err="1" smtClean="0">
                <a:latin typeface="Cambria" pitchFamily="18" charset="0"/>
              </a:rPr>
              <a:t>mL</a:t>
            </a:r>
            <a:r>
              <a:rPr lang="es-ES" sz="1400" dirty="0" smtClean="0">
                <a:latin typeface="Cambria" pitchFamily="18" charset="0"/>
              </a:rPr>
              <a:t> (</a:t>
            </a:r>
            <a:r>
              <a:rPr lang="es-ES" sz="1400" i="1" dirty="0" smtClean="0">
                <a:latin typeface="Cambria" pitchFamily="18" charset="0"/>
              </a:rPr>
              <a:t>T.  </a:t>
            </a:r>
            <a:r>
              <a:rPr lang="es-ES" sz="1400" i="1" dirty="0" err="1" smtClean="0">
                <a:latin typeface="Cambria" pitchFamily="18" charset="0"/>
              </a:rPr>
              <a:t>cruzi</a:t>
            </a:r>
            <a:r>
              <a:rPr lang="es-ES" sz="1400" dirty="0" smtClean="0">
                <a:latin typeface="Cambria" pitchFamily="18" charset="0"/>
              </a:rPr>
              <a:t>)</a:t>
            </a:r>
            <a:endParaRPr lang="es-ES" sz="1400" dirty="0">
              <a:latin typeface="Cambria" pitchFamily="18" charset="0"/>
            </a:endParaRPr>
          </a:p>
        </p:txBody>
      </p:sp>
      <p:grpSp>
        <p:nvGrpSpPr>
          <p:cNvPr id="57" name="56 Grupo"/>
          <p:cNvGrpSpPr/>
          <p:nvPr/>
        </p:nvGrpSpPr>
        <p:grpSpPr>
          <a:xfrm>
            <a:off x="1619672" y="332656"/>
            <a:ext cx="6624736" cy="707886"/>
            <a:chOff x="1619672" y="332656"/>
            <a:chExt cx="6624736" cy="707886"/>
          </a:xfrm>
        </p:grpSpPr>
        <p:sp>
          <p:nvSpPr>
            <p:cNvPr id="58" name="57 Rectángulo redondeado"/>
            <p:cNvSpPr/>
            <p:nvPr/>
          </p:nvSpPr>
          <p:spPr>
            <a:xfrm>
              <a:off x="2051720" y="332656"/>
              <a:ext cx="5712051" cy="70788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127000" dist="63500" dir="10200000" sx="101000" sy="101000" algn="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58 Rectángulo"/>
            <p:cNvSpPr/>
            <p:nvPr/>
          </p:nvSpPr>
          <p:spPr>
            <a:xfrm>
              <a:off x="1619672" y="332656"/>
              <a:ext cx="662473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/>
                <a:t>Compuestos </a:t>
              </a:r>
              <a:r>
                <a:rPr lang="es-ES" sz="2000" b="1" dirty="0" err="1"/>
                <a:t>Bioactivos</a:t>
              </a:r>
              <a:r>
                <a:rPr lang="es-ES" sz="2000" b="1" dirty="0"/>
                <a:t> Obtenidos de la Flora </a:t>
              </a:r>
              <a:r>
                <a:rPr lang="es-ES" sz="2000" b="1" dirty="0" smtClean="0"/>
                <a:t>Amazónica</a:t>
              </a:r>
              <a:endParaRPr lang="es-ES" sz="2000" dirty="0"/>
            </a:p>
          </p:txBody>
        </p:sp>
      </p:grpSp>
      <p:sp>
        <p:nvSpPr>
          <p:cNvPr id="63" name="62 Rectángulo"/>
          <p:cNvSpPr/>
          <p:nvPr/>
        </p:nvSpPr>
        <p:spPr>
          <a:xfrm>
            <a:off x="1278682" y="5642084"/>
            <a:ext cx="7289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just">
              <a:buFont typeface="Arial" pitchFamily="34" charset="0"/>
              <a:buChar char="•"/>
            </a:pPr>
            <a:r>
              <a:rPr lang="en-US" sz="1400" dirty="0" smtClean="0"/>
              <a:t>Absolute </a:t>
            </a:r>
            <a:r>
              <a:rPr lang="en-US" sz="1400" dirty="0" err="1" smtClean="0"/>
              <a:t>confirguration</a:t>
            </a:r>
            <a:r>
              <a:rPr lang="en-US" sz="1400" dirty="0" smtClean="0"/>
              <a:t> of </a:t>
            </a:r>
            <a:r>
              <a:rPr lang="en-US" sz="1400" dirty="0" err="1" smtClean="0"/>
              <a:t>indoline</a:t>
            </a:r>
            <a:r>
              <a:rPr lang="en-US" sz="1400" dirty="0" smtClean="0"/>
              <a:t> alkaloids from </a:t>
            </a:r>
            <a:r>
              <a:rPr lang="en-US" sz="1400" i="1" dirty="0" err="1" smtClean="0"/>
              <a:t>Geissopermum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reticulatum</a:t>
            </a:r>
            <a:r>
              <a:rPr lang="en-US" sz="1400" dirty="0" smtClean="0"/>
              <a:t>.</a:t>
            </a:r>
            <a:r>
              <a:rPr lang="en-US" sz="1400" b="1" dirty="0" smtClean="0"/>
              <a:t> Tetrahedron Letter, </a:t>
            </a:r>
            <a:r>
              <a:rPr lang="en-US" sz="1400" dirty="0"/>
              <a:t>Vol. </a:t>
            </a:r>
            <a:r>
              <a:rPr lang="en-US" sz="1400" dirty="0" smtClean="0"/>
              <a:t>54,</a:t>
            </a:r>
            <a:r>
              <a:rPr lang="en-US" sz="1400" b="1" dirty="0" smtClean="0"/>
              <a:t>  </a:t>
            </a:r>
            <a:r>
              <a:rPr lang="en-US" sz="1400" dirty="0" err="1"/>
              <a:t>pag</a:t>
            </a:r>
            <a:r>
              <a:rPr lang="en-US" sz="1400" dirty="0"/>
              <a:t>. </a:t>
            </a:r>
            <a:r>
              <a:rPr lang="en-US" sz="1400" dirty="0" smtClean="0"/>
              <a:t>1693-1696.</a:t>
            </a:r>
            <a:endParaRPr lang="es-ES" sz="1400" dirty="0"/>
          </a:p>
        </p:txBody>
      </p:sp>
    </p:spTree>
    <p:extLst>
      <p:ext uri="{BB962C8B-B14F-4D97-AF65-F5344CB8AC3E}">
        <p14:creationId xmlns="" xmlns:p14="http://schemas.microsoft.com/office/powerpoint/2010/main" val="2322116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2342 -0.17014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1" y="-8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7 L 0.40556 -0.05417 " pathEditMode="relative" rAng="0" ptsTypes="AA">
                                      <p:cBhvr>
                                        <p:cTn id="21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78" y="-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0.62223 -0.02546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11" y="-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85185E-6 L 0.24635 0.01065 " pathEditMode="relative" rAng="0" ptsTypes="AA">
                                      <p:cBhvr>
                                        <p:cTn id="39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9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85185E-6 L 0.43541 0.08588 " pathEditMode="relative" rAng="0" ptsTypes="AA">
                                      <p:cBhvr>
                                        <p:cTn id="48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71" y="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0.64375 0.04236 " pathEditMode="relative" rAng="0" ptsTypes="AA">
                                      <p:cBhvr>
                                        <p:cTn id="57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88" y="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48148E-6 L 0.08663 0.25046 " pathEditMode="relative" rAng="0" ptsTypes="AA">
                                      <p:cBhvr>
                                        <p:cTn id="6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1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L 0.34826 0.28449 " pathEditMode="relative" rAng="0" ptsTypes="AA">
                                      <p:cBhvr>
                                        <p:cTn id="75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13" y="1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7.40741E-7 L 0.60781 0.28195 " pathEditMode="relative" rAng="0" ptsTypes="AA">
                                      <p:cBhvr>
                                        <p:cTn id="84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82" y="1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9" grpId="0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203848" y="1124744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i="1" dirty="0" err="1" smtClean="0">
                <a:latin typeface="Cambria" pitchFamily="18" charset="0"/>
              </a:rPr>
              <a:t>Aspidosperma</a:t>
            </a:r>
            <a:r>
              <a:rPr lang="es-ES" sz="2000" b="1" i="1" dirty="0" smtClean="0">
                <a:latin typeface="Cambria" pitchFamily="18" charset="0"/>
              </a:rPr>
              <a:t> </a:t>
            </a:r>
            <a:r>
              <a:rPr lang="es-ES" sz="2000" b="1" i="1" dirty="0" err="1" smtClean="0">
                <a:latin typeface="Cambria" pitchFamily="18" charset="0"/>
              </a:rPr>
              <a:t>desmanthum</a:t>
            </a:r>
            <a:endParaRPr lang="es-ES" sz="2000" b="1" i="1" dirty="0">
              <a:latin typeface="Cambria" pitchFamily="18" charset="0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1187624" y="1484784"/>
            <a:ext cx="2165350" cy="1598031"/>
            <a:chOff x="1331640" y="1700808"/>
            <a:chExt cx="2165350" cy="1598031"/>
          </a:xfrm>
        </p:grpSpPr>
        <p:graphicFrame>
          <p:nvGraphicFramePr>
            <p:cNvPr id="7" name="6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978310732"/>
                </p:ext>
              </p:extLst>
            </p:nvPr>
          </p:nvGraphicFramePr>
          <p:xfrm>
            <a:off x="1331640" y="1700808"/>
            <a:ext cx="2165350" cy="1371600"/>
          </p:xfrm>
          <a:graphic>
            <a:graphicData uri="http://schemas.openxmlformats.org/presentationml/2006/ole">
              <p:oleObj spid="_x0000_s4536" name="CS ChemDraw Drawing" r:id="rId4" imgW="2164680" imgH="1371600" progId="">
                <p:embed/>
              </p:oleObj>
            </a:graphicData>
          </a:graphic>
        </p:graphicFrame>
        <p:sp>
          <p:nvSpPr>
            <p:cNvPr id="16" name="15 CuadroTexto"/>
            <p:cNvSpPr txBox="1"/>
            <p:nvPr/>
          </p:nvSpPr>
          <p:spPr>
            <a:xfrm>
              <a:off x="1774810" y="2991062"/>
              <a:ext cx="13889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Obscurinervina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3774802" y="1484784"/>
            <a:ext cx="2165350" cy="1535895"/>
            <a:chOff x="3630786" y="1772816"/>
            <a:chExt cx="2165350" cy="1535895"/>
          </a:xfrm>
        </p:grpSpPr>
        <p:graphicFrame>
          <p:nvGraphicFramePr>
            <p:cNvPr id="8" name="7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006393676"/>
                </p:ext>
              </p:extLst>
            </p:nvPr>
          </p:nvGraphicFramePr>
          <p:xfrm>
            <a:off x="3630786" y="1772816"/>
            <a:ext cx="2165350" cy="1303337"/>
          </p:xfrm>
          <a:graphic>
            <a:graphicData uri="http://schemas.openxmlformats.org/presentationml/2006/ole">
              <p:oleObj spid="_x0000_s4537" name="CS ChemDraw Drawing" r:id="rId5" imgW="2165400" imgH="1303560" progId="">
                <p:embed/>
              </p:oleObj>
            </a:graphicData>
          </a:graphic>
        </p:graphicFrame>
        <p:sp>
          <p:nvSpPr>
            <p:cNvPr id="19" name="18 CuadroTexto"/>
            <p:cNvSpPr txBox="1"/>
            <p:nvPr/>
          </p:nvSpPr>
          <p:spPr>
            <a:xfrm>
              <a:off x="3932222" y="3000934"/>
              <a:ext cx="1584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Obscurinervidina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22" name="21 Grupo"/>
          <p:cNvGrpSpPr/>
          <p:nvPr/>
        </p:nvGrpSpPr>
        <p:grpSpPr>
          <a:xfrm>
            <a:off x="6151066" y="1412776"/>
            <a:ext cx="2165350" cy="1577514"/>
            <a:chOff x="6012160" y="1765623"/>
            <a:chExt cx="2165350" cy="1577514"/>
          </a:xfrm>
        </p:grpSpPr>
        <p:graphicFrame>
          <p:nvGraphicFramePr>
            <p:cNvPr id="9" name="8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788657952"/>
                </p:ext>
              </p:extLst>
            </p:nvPr>
          </p:nvGraphicFramePr>
          <p:xfrm>
            <a:off x="6012160" y="1765623"/>
            <a:ext cx="2165350" cy="1303337"/>
          </p:xfrm>
          <a:graphic>
            <a:graphicData uri="http://schemas.openxmlformats.org/presentationml/2006/ole">
              <p:oleObj spid="_x0000_s4538" name="CS ChemDraw Drawing" r:id="rId6" imgW="2165400" imgH="1303560" progId="">
                <p:embed/>
              </p:oleObj>
            </a:graphicData>
          </a:graphic>
        </p:graphicFrame>
        <p:sp>
          <p:nvSpPr>
            <p:cNvPr id="21" name="20 CuadroTexto"/>
            <p:cNvSpPr txBox="1"/>
            <p:nvPr/>
          </p:nvSpPr>
          <p:spPr>
            <a:xfrm>
              <a:off x="6181804" y="3035360"/>
              <a:ext cx="19905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Dihidroobscurinervina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1107322" y="3140968"/>
            <a:ext cx="2672590" cy="1603921"/>
            <a:chOff x="899592" y="3284984"/>
            <a:chExt cx="2672590" cy="1603921"/>
          </a:xfrm>
        </p:grpSpPr>
        <p:graphicFrame>
          <p:nvGraphicFramePr>
            <p:cNvPr id="10" name="9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459985376"/>
                </p:ext>
              </p:extLst>
            </p:nvPr>
          </p:nvGraphicFramePr>
          <p:xfrm>
            <a:off x="1187624" y="3284984"/>
            <a:ext cx="2165350" cy="1303337"/>
          </p:xfrm>
          <a:graphic>
            <a:graphicData uri="http://schemas.openxmlformats.org/presentationml/2006/ole">
              <p:oleObj spid="_x0000_s4539" name="CS ChemDraw Drawing" r:id="rId7" imgW="2165400" imgH="1303560" progId="">
                <p:embed/>
              </p:oleObj>
            </a:graphicData>
          </a:graphic>
        </p:graphicFrame>
        <p:sp>
          <p:nvSpPr>
            <p:cNvPr id="23" name="22 CuadroTexto"/>
            <p:cNvSpPr txBox="1"/>
            <p:nvPr/>
          </p:nvSpPr>
          <p:spPr>
            <a:xfrm>
              <a:off x="899592" y="4581128"/>
              <a:ext cx="26725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>
                  <a:latin typeface="Cambria" pitchFamily="18" charset="0"/>
                </a:rPr>
                <a:t>6</a:t>
              </a:r>
              <a:r>
                <a:rPr lang="el-GR" sz="1400" dirty="0" smtClean="0">
                  <a:latin typeface="Cambria" pitchFamily="18" charset="0"/>
                </a:rPr>
                <a:t>β</a:t>
              </a:r>
              <a:r>
                <a:rPr lang="es-ES" sz="1400" dirty="0" smtClean="0">
                  <a:latin typeface="Cambria" pitchFamily="18" charset="0"/>
                </a:rPr>
                <a:t>-</a:t>
              </a:r>
              <a:r>
                <a:rPr lang="es-ES" sz="1400" dirty="0" err="1" smtClean="0">
                  <a:latin typeface="Cambria" pitchFamily="18" charset="0"/>
                </a:rPr>
                <a:t>Hidroxidiidroobscurinervina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3806552" y="3068960"/>
            <a:ext cx="2133600" cy="1681139"/>
            <a:chOff x="3662536" y="3351782"/>
            <a:chExt cx="2133600" cy="1681139"/>
          </a:xfrm>
        </p:grpSpPr>
        <p:graphicFrame>
          <p:nvGraphicFramePr>
            <p:cNvPr id="11" name="10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687700092"/>
                </p:ext>
              </p:extLst>
            </p:nvPr>
          </p:nvGraphicFramePr>
          <p:xfrm>
            <a:off x="3662536" y="3351782"/>
            <a:ext cx="2133600" cy="1452563"/>
          </p:xfrm>
          <a:graphic>
            <a:graphicData uri="http://schemas.openxmlformats.org/presentationml/2006/ole">
              <p:oleObj spid="_x0000_s4540" name="CS ChemDraw Drawing" r:id="rId8" imgW="2133000" imgH="1452960" progId="">
                <p:embed/>
              </p:oleObj>
            </a:graphicData>
          </a:graphic>
        </p:graphicFrame>
        <p:sp>
          <p:nvSpPr>
            <p:cNvPr id="25" name="24 CuadroTexto"/>
            <p:cNvSpPr txBox="1"/>
            <p:nvPr/>
          </p:nvSpPr>
          <p:spPr>
            <a:xfrm>
              <a:off x="4047193" y="4725144"/>
              <a:ext cx="13889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>
                  <a:latin typeface="Cambria" pitchFamily="18" charset="0"/>
                </a:rPr>
                <a:t>E-</a:t>
              </a:r>
              <a:r>
                <a:rPr lang="es-ES" sz="1400" dirty="0" err="1" smtClean="0">
                  <a:latin typeface="Cambria" pitchFamily="18" charset="0"/>
                </a:rPr>
                <a:t>Akuanmidina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28" name="27 Grupo"/>
          <p:cNvGrpSpPr/>
          <p:nvPr/>
        </p:nvGrpSpPr>
        <p:grpSpPr>
          <a:xfrm>
            <a:off x="6287467" y="2996952"/>
            <a:ext cx="1812925" cy="1772563"/>
            <a:chOff x="6287467" y="3364185"/>
            <a:chExt cx="1812925" cy="1772563"/>
          </a:xfrm>
        </p:grpSpPr>
        <p:graphicFrame>
          <p:nvGraphicFramePr>
            <p:cNvPr id="12" name="11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4249527357"/>
                </p:ext>
              </p:extLst>
            </p:nvPr>
          </p:nvGraphicFramePr>
          <p:xfrm>
            <a:off x="6287467" y="3364185"/>
            <a:ext cx="1812925" cy="1636713"/>
          </p:xfrm>
          <a:graphic>
            <a:graphicData uri="http://schemas.openxmlformats.org/presentationml/2006/ole">
              <p:oleObj spid="_x0000_s4541" name="CS ChemDraw Drawing" r:id="rId9" imgW="1812960" imgH="1636560" progId="">
                <p:embed/>
              </p:oleObj>
            </a:graphicData>
          </a:graphic>
        </p:graphicFrame>
        <p:sp>
          <p:nvSpPr>
            <p:cNvPr id="27" name="26 CuadroTexto"/>
            <p:cNvSpPr txBox="1"/>
            <p:nvPr/>
          </p:nvSpPr>
          <p:spPr>
            <a:xfrm>
              <a:off x="6748236" y="4828971"/>
              <a:ext cx="10641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Pagicerina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30" name="29 Grupo"/>
          <p:cNvGrpSpPr/>
          <p:nvPr/>
        </p:nvGrpSpPr>
        <p:grpSpPr>
          <a:xfrm>
            <a:off x="1331640" y="4903489"/>
            <a:ext cx="1685925" cy="1911421"/>
            <a:chOff x="1331640" y="4903489"/>
            <a:chExt cx="1685925" cy="1911421"/>
          </a:xfrm>
        </p:grpSpPr>
        <p:graphicFrame>
          <p:nvGraphicFramePr>
            <p:cNvPr id="13" name="12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4007782601"/>
                </p:ext>
              </p:extLst>
            </p:nvPr>
          </p:nvGraphicFramePr>
          <p:xfrm>
            <a:off x="1331640" y="4903489"/>
            <a:ext cx="1685925" cy="1693863"/>
          </p:xfrm>
          <a:graphic>
            <a:graphicData uri="http://schemas.openxmlformats.org/presentationml/2006/ole">
              <p:oleObj spid="_x0000_s4542" name="CS ChemDraw Drawing" r:id="rId10" imgW="1685880" imgH="1694160" progId="">
                <p:embed/>
              </p:oleObj>
            </a:graphicData>
          </a:graphic>
        </p:graphicFrame>
        <p:sp>
          <p:nvSpPr>
            <p:cNvPr id="29" name="28 CuadroTexto"/>
            <p:cNvSpPr txBox="1"/>
            <p:nvPr/>
          </p:nvSpPr>
          <p:spPr>
            <a:xfrm>
              <a:off x="1331640" y="6476355"/>
              <a:ext cx="161604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Aspidodasicarpina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32" name="31 Grupo"/>
          <p:cNvGrpSpPr/>
          <p:nvPr/>
        </p:nvGrpSpPr>
        <p:grpSpPr>
          <a:xfrm>
            <a:off x="3690277" y="4941168"/>
            <a:ext cx="2105859" cy="1728192"/>
            <a:chOff x="3609975" y="4941168"/>
            <a:chExt cx="2105859" cy="1728192"/>
          </a:xfrm>
        </p:grpSpPr>
        <p:graphicFrame>
          <p:nvGraphicFramePr>
            <p:cNvPr id="14" name="13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759134251"/>
                </p:ext>
              </p:extLst>
            </p:nvPr>
          </p:nvGraphicFramePr>
          <p:xfrm>
            <a:off x="3609975" y="4941168"/>
            <a:ext cx="1922463" cy="1365250"/>
          </p:xfrm>
          <a:graphic>
            <a:graphicData uri="http://schemas.openxmlformats.org/presentationml/2006/ole">
              <p:oleObj spid="_x0000_s4543" name="CS ChemDraw Drawing" r:id="rId11" imgW="1922040" imgH="1364760" progId="">
                <p:embed/>
              </p:oleObj>
            </a:graphicData>
          </a:graphic>
        </p:graphicFrame>
        <p:sp>
          <p:nvSpPr>
            <p:cNvPr id="31" name="30 CuadroTexto"/>
            <p:cNvSpPr txBox="1"/>
            <p:nvPr/>
          </p:nvSpPr>
          <p:spPr>
            <a:xfrm>
              <a:off x="3707904" y="6361583"/>
              <a:ext cx="20079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>
                  <a:latin typeface="Cambria" pitchFamily="18" charset="0"/>
                </a:rPr>
                <a:t>14,15-Dehidroalalakina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34" name="33 Grupo"/>
          <p:cNvGrpSpPr/>
          <p:nvPr/>
        </p:nvGrpSpPr>
        <p:grpSpPr>
          <a:xfrm>
            <a:off x="6228184" y="5157192"/>
            <a:ext cx="1913478" cy="1512168"/>
            <a:chOff x="6228184" y="5157192"/>
            <a:chExt cx="1913478" cy="1512168"/>
          </a:xfrm>
        </p:grpSpPr>
        <p:graphicFrame>
          <p:nvGraphicFramePr>
            <p:cNvPr id="15" name="14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186110586"/>
                </p:ext>
              </p:extLst>
            </p:nvPr>
          </p:nvGraphicFramePr>
          <p:xfrm>
            <a:off x="6359351" y="5157192"/>
            <a:ext cx="1597025" cy="1276350"/>
          </p:xfrm>
          <a:graphic>
            <a:graphicData uri="http://schemas.openxmlformats.org/presentationml/2006/ole">
              <p:oleObj spid="_x0000_s4544" name="CS ChemDraw Drawing" r:id="rId12" imgW="1597680" imgH="1276920" progId="">
                <p:embed/>
              </p:oleObj>
            </a:graphicData>
          </a:graphic>
        </p:graphicFrame>
        <p:sp>
          <p:nvSpPr>
            <p:cNvPr id="33" name="32 CuadroTexto"/>
            <p:cNvSpPr txBox="1"/>
            <p:nvPr/>
          </p:nvSpPr>
          <p:spPr>
            <a:xfrm>
              <a:off x="6228184" y="6361583"/>
              <a:ext cx="1913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Desacetilakuammilina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53" name="52 Grupo"/>
          <p:cNvGrpSpPr/>
          <p:nvPr/>
        </p:nvGrpSpPr>
        <p:grpSpPr>
          <a:xfrm>
            <a:off x="1492355" y="2018150"/>
            <a:ext cx="1838809" cy="1513775"/>
            <a:chOff x="567841" y="43017"/>
            <a:chExt cx="1838809" cy="1513775"/>
          </a:xfrm>
        </p:grpSpPr>
        <p:graphicFrame>
          <p:nvGraphicFramePr>
            <p:cNvPr id="35" name="34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852447307"/>
                </p:ext>
              </p:extLst>
            </p:nvPr>
          </p:nvGraphicFramePr>
          <p:xfrm>
            <a:off x="567841" y="43017"/>
            <a:ext cx="1835150" cy="1092200"/>
          </p:xfrm>
          <a:graphic>
            <a:graphicData uri="http://schemas.openxmlformats.org/presentationml/2006/ole">
              <p:oleObj spid="_x0000_s4545" name="CS ChemDraw Drawing" r:id="rId13" imgW="1835640" imgH="1091520" progId="">
                <p:embed/>
              </p:oleObj>
            </a:graphicData>
          </a:graphic>
        </p:graphicFrame>
        <p:sp>
          <p:nvSpPr>
            <p:cNvPr id="36" name="35 CuadroTexto"/>
            <p:cNvSpPr txBox="1"/>
            <p:nvPr/>
          </p:nvSpPr>
          <p:spPr>
            <a:xfrm>
              <a:off x="1043608" y="1249015"/>
              <a:ext cx="13630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Aspidolimidina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43" name="42 Grupo"/>
          <p:cNvGrpSpPr/>
          <p:nvPr/>
        </p:nvGrpSpPr>
        <p:grpSpPr>
          <a:xfrm>
            <a:off x="3800313" y="1844824"/>
            <a:ext cx="1903413" cy="1499506"/>
            <a:chOff x="6860653" y="158303"/>
            <a:chExt cx="1903413" cy="1499506"/>
          </a:xfrm>
        </p:grpSpPr>
        <p:sp>
          <p:nvSpPr>
            <p:cNvPr id="37" name="36 CuadroTexto"/>
            <p:cNvSpPr txBox="1"/>
            <p:nvPr/>
          </p:nvSpPr>
          <p:spPr>
            <a:xfrm>
              <a:off x="7236296" y="1350032"/>
              <a:ext cx="13909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Aspidocarpina</a:t>
              </a:r>
              <a:endParaRPr lang="es-ES" sz="1400" dirty="0">
                <a:latin typeface="Cambria" pitchFamily="18" charset="0"/>
              </a:endParaRPr>
            </a:p>
          </p:txBody>
        </p:sp>
        <p:graphicFrame>
          <p:nvGraphicFramePr>
            <p:cNvPr id="42" name="41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659462521"/>
                </p:ext>
              </p:extLst>
            </p:nvPr>
          </p:nvGraphicFramePr>
          <p:xfrm>
            <a:off x="6860653" y="158303"/>
            <a:ext cx="1903413" cy="1244600"/>
          </p:xfrm>
          <a:graphic>
            <a:graphicData uri="http://schemas.openxmlformats.org/presentationml/2006/ole">
              <p:oleObj spid="_x0000_s4546" name="CS ChemDraw Drawing" r:id="rId14" imgW="1903680" imgH="1244520" progId="">
                <p:embed/>
              </p:oleObj>
            </a:graphicData>
          </a:graphic>
        </p:graphicFrame>
      </p:grpSp>
      <p:grpSp>
        <p:nvGrpSpPr>
          <p:cNvPr id="45" name="44 Grupo"/>
          <p:cNvGrpSpPr/>
          <p:nvPr/>
        </p:nvGrpSpPr>
        <p:grpSpPr>
          <a:xfrm>
            <a:off x="6276875" y="1955134"/>
            <a:ext cx="1774825" cy="1387930"/>
            <a:chOff x="7092280" y="145132"/>
            <a:chExt cx="1774825" cy="1387930"/>
          </a:xfrm>
        </p:grpSpPr>
        <p:sp>
          <p:nvSpPr>
            <p:cNvPr id="38" name="37 CuadroTexto"/>
            <p:cNvSpPr txBox="1"/>
            <p:nvPr/>
          </p:nvSpPr>
          <p:spPr>
            <a:xfrm>
              <a:off x="7496913" y="1225285"/>
              <a:ext cx="10493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Rhazinilam</a:t>
              </a:r>
              <a:endParaRPr lang="es-ES" sz="1400" dirty="0">
                <a:latin typeface="Cambria" pitchFamily="18" charset="0"/>
              </a:endParaRPr>
            </a:p>
          </p:txBody>
        </p:sp>
        <p:graphicFrame>
          <p:nvGraphicFramePr>
            <p:cNvPr id="44" name="43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232531961"/>
                </p:ext>
              </p:extLst>
            </p:nvPr>
          </p:nvGraphicFramePr>
          <p:xfrm>
            <a:off x="7092280" y="145132"/>
            <a:ext cx="1774825" cy="1031875"/>
          </p:xfrm>
          <a:graphic>
            <a:graphicData uri="http://schemas.openxmlformats.org/presentationml/2006/ole">
              <p:oleObj spid="_x0000_s4547" name="CS ChemDraw Drawing" r:id="rId15" imgW="1774800" imgH="1031760" progId="">
                <p:embed/>
              </p:oleObj>
            </a:graphicData>
          </a:graphic>
        </p:graphicFrame>
      </p:grpSp>
      <p:grpSp>
        <p:nvGrpSpPr>
          <p:cNvPr id="47" name="46 Grupo"/>
          <p:cNvGrpSpPr/>
          <p:nvPr/>
        </p:nvGrpSpPr>
        <p:grpSpPr>
          <a:xfrm>
            <a:off x="1630794" y="3801919"/>
            <a:ext cx="1812925" cy="1469577"/>
            <a:chOff x="6791523" y="5240"/>
            <a:chExt cx="1812925" cy="1469577"/>
          </a:xfrm>
        </p:grpSpPr>
        <p:sp>
          <p:nvSpPr>
            <p:cNvPr id="39" name="38 CuadroTexto"/>
            <p:cNvSpPr txBox="1"/>
            <p:nvPr/>
          </p:nvSpPr>
          <p:spPr>
            <a:xfrm>
              <a:off x="7092280" y="1167040"/>
              <a:ext cx="1280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Aspidolimina</a:t>
              </a:r>
              <a:endParaRPr lang="es-ES" sz="1400" dirty="0">
                <a:latin typeface="Cambria" pitchFamily="18" charset="0"/>
              </a:endParaRPr>
            </a:p>
          </p:txBody>
        </p:sp>
        <p:graphicFrame>
          <p:nvGraphicFramePr>
            <p:cNvPr id="46" name="45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474424542"/>
                </p:ext>
              </p:extLst>
            </p:nvPr>
          </p:nvGraphicFramePr>
          <p:xfrm>
            <a:off x="6791523" y="5240"/>
            <a:ext cx="1812925" cy="1109663"/>
          </p:xfrm>
          <a:graphic>
            <a:graphicData uri="http://schemas.openxmlformats.org/presentationml/2006/ole">
              <p:oleObj spid="_x0000_s4548" name="CS ChemDraw Drawing" r:id="rId16" imgW="1813680" imgH="1109880" progId="">
                <p:embed/>
              </p:oleObj>
            </a:graphicData>
          </a:graphic>
        </p:graphicFrame>
      </p:grpSp>
      <p:grpSp>
        <p:nvGrpSpPr>
          <p:cNvPr id="49" name="48 Grupo"/>
          <p:cNvGrpSpPr/>
          <p:nvPr/>
        </p:nvGrpSpPr>
        <p:grpSpPr>
          <a:xfrm>
            <a:off x="3347864" y="3349470"/>
            <a:ext cx="3392198" cy="1577342"/>
            <a:chOff x="-836422" y="2303451"/>
            <a:chExt cx="3392198" cy="1577342"/>
          </a:xfrm>
        </p:grpSpPr>
        <p:sp>
          <p:nvSpPr>
            <p:cNvPr id="40" name="39 CuadroTexto"/>
            <p:cNvSpPr txBox="1"/>
            <p:nvPr/>
          </p:nvSpPr>
          <p:spPr>
            <a:xfrm>
              <a:off x="-836422" y="3573016"/>
              <a:ext cx="3392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>
                  <a:latin typeface="Cambria" pitchFamily="18" charset="0"/>
                </a:rPr>
                <a:t>19,20- Dehidro-11-metoxi-(+)-</a:t>
              </a:r>
              <a:r>
                <a:rPr lang="es-ES" sz="1400" dirty="0" err="1" smtClean="0">
                  <a:latin typeface="Cambria" pitchFamily="18" charset="0"/>
                </a:rPr>
                <a:t>limatinina</a:t>
              </a:r>
              <a:endParaRPr lang="es-ES" sz="1400" dirty="0">
                <a:latin typeface="Cambria" pitchFamily="18" charset="0"/>
              </a:endParaRPr>
            </a:p>
          </p:txBody>
        </p:sp>
        <p:graphicFrame>
          <p:nvGraphicFramePr>
            <p:cNvPr id="48" name="47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2325762477"/>
                </p:ext>
              </p:extLst>
            </p:nvPr>
          </p:nvGraphicFramePr>
          <p:xfrm>
            <a:off x="-118790" y="2303451"/>
            <a:ext cx="2036763" cy="1250950"/>
          </p:xfrm>
          <a:graphic>
            <a:graphicData uri="http://schemas.openxmlformats.org/presentationml/2006/ole">
              <p:oleObj spid="_x0000_s4549" name="CS ChemDraw Drawing" r:id="rId17" imgW="2037240" imgH="1251000" progId="">
                <p:embed/>
              </p:oleObj>
            </a:graphicData>
          </a:graphic>
        </p:graphicFrame>
      </p:grpSp>
      <p:grpSp>
        <p:nvGrpSpPr>
          <p:cNvPr id="52" name="51 Grupo"/>
          <p:cNvGrpSpPr/>
          <p:nvPr/>
        </p:nvGrpSpPr>
        <p:grpSpPr>
          <a:xfrm>
            <a:off x="5705731" y="3645024"/>
            <a:ext cx="3149133" cy="1599047"/>
            <a:chOff x="-1169421" y="4586002"/>
            <a:chExt cx="3149133" cy="1599047"/>
          </a:xfrm>
        </p:grpSpPr>
        <p:graphicFrame>
          <p:nvGraphicFramePr>
            <p:cNvPr id="50" name="49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2845311489"/>
                </p:ext>
              </p:extLst>
            </p:nvPr>
          </p:nvGraphicFramePr>
          <p:xfrm>
            <a:off x="-609873" y="4586002"/>
            <a:ext cx="1941513" cy="1092200"/>
          </p:xfrm>
          <a:graphic>
            <a:graphicData uri="http://schemas.openxmlformats.org/presentationml/2006/ole">
              <p:oleObj spid="_x0000_s4550" name="CS ChemDraw Drawing" r:id="rId18" imgW="1941840" imgH="1092960" progId="">
                <p:embed/>
              </p:oleObj>
            </a:graphicData>
          </a:graphic>
        </p:graphicFrame>
        <p:sp>
          <p:nvSpPr>
            <p:cNvPr id="51" name="50 CuadroTexto"/>
            <p:cNvSpPr txBox="1"/>
            <p:nvPr/>
          </p:nvSpPr>
          <p:spPr>
            <a:xfrm>
              <a:off x="-1169421" y="5877272"/>
              <a:ext cx="31491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>
                  <a:latin typeface="Cambria" pitchFamily="18" charset="0"/>
                </a:rPr>
                <a:t>19,20- Dehidro-11-metoxi-(+)-</a:t>
              </a:r>
              <a:r>
                <a:rPr lang="es-ES" sz="1400" dirty="0" err="1" smtClean="0">
                  <a:latin typeface="Cambria" pitchFamily="18" charset="0"/>
                </a:rPr>
                <a:t>limatina</a:t>
              </a:r>
              <a:endParaRPr lang="es-ES" sz="1400" dirty="0">
                <a:latin typeface="Cambria" pitchFamily="18" charset="0"/>
              </a:endParaRPr>
            </a:p>
          </p:txBody>
        </p:sp>
      </p:grpSp>
      <p:sp>
        <p:nvSpPr>
          <p:cNvPr id="54" name="53 Rectángulo"/>
          <p:cNvSpPr/>
          <p:nvPr/>
        </p:nvSpPr>
        <p:spPr>
          <a:xfrm>
            <a:off x="1038034" y="3429000"/>
            <a:ext cx="750827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dirty="0" err="1" smtClean="0">
                <a:latin typeface="Cambria" pitchFamily="18" charset="0"/>
              </a:rPr>
              <a:t>Aspidocarpina</a:t>
            </a:r>
            <a:r>
              <a:rPr lang="es-ES" sz="1400" dirty="0" smtClean="0">
                <a:latin typeface="Cambria" pitchFamily="18" charset="0"/>
              </a:rPr>
              <a:t> IC</a:t>
            </a:r>
            <a:r>
              <a:rPr lang="es-ES" sz="1400" baseline="-25000" dirty="0" smtClean="0">
                <a:latin typeface="Cambria" pitchFamily="18" charset="0"/>
              </a:rPr>
              <a:t>50</a:t>
            </a:r>
            <a:r>
              <a:rPr lang="es-ES" sz="1400" dirty="0" smtClean="0">
                <a:latin typeface="Cambria" pitchFamily="18" charset="0"/>
              </a:rPr>
              <a:t> </a:t>
            </a:r>
            <a:r>
              <a:rPr lang="es-ES" sz="1400" dirty="0">
                <a:latin typeface="Cambria" pitchFamily="18" charset="0"/>
              </a:rPr>
              <a:t>= </a:t>
            </a:r>
            <a:r>
              <a:rPr lang="es-ES" sz="1400" dirty="0" smtClean="0">
                <a:latin typeface="Cambria" pitchFamily="18" charset="0"/>
              </a:rPr>
              <a:t>2.95 µg/</a:t>
            </a:r>
            <a:r>
              <a:rPr lang="es-ES" sz="1400" dirty="0" err="1" smtClean="0">
                <a:latin typeface="Cambria" pitchFamily="18" charset="0"/>
              </a:rPr>
              <a:t>mL</a:t>
            </a:r>
            <a:r>
              <a:rPr lang="es-ES" sz="1400" dirty="0" smtClean="0">
                <a:latin typeface="Cambria" pitchFamily="18" charset="0"/>
              </a:rPr>
              <a:t> </a:t>
            </a:r>
            <a:r>
              <a:rPr lang="es-ES" sz="1400" i="1" dirty="0" smtClean="0">
                <a:latin typeface="Cambria" pitchFamily="18" charset="0"/>
              </a:rPr>
              <a:t>L. </a:t>
            </a:r>
            <a:r>
              <a:rPr lang="es-ES" sz="1400" i="1" dirty="0" err="1" smtClean="0">
                <a:latin typeface="Cambria" pitchFamily="18" charset="0"/>
              </a:rPr>
              <a:t>infantum</a:t>
            </a:r>
            <a:r>
              <a:rPr lang="es-ES" sz="1400" dirty="0" smtClean="0">
                <a:latin typeface="Cambria" pitchFamily="18" charset="0"/>
              </a:rPr>
              <a:t>, 4.41 </a:t>
            </a:r>
            <a:r>
              <a:rPr lang="es-ES" sz="1400" i="1" dirty="0" smtClean="0">
                <a:latin typeface="Cambria" pitchFamily="18" charset="0"/>
              </a:rPr>
              <a:t>P. </a:t>
            </a:r>
            <a:r>
              <a:rPr lang="es-ES" sz="1400" i="1" dirty="0" err="1" smtClean="0">
                <a:latin typeface="Cambria" pitchFamily="18" charset="0"/>
              </a:rPr>
              <a:t>falciparum</a:t>
            </a:r>
            <a:r>
              <a:rPr lang="es-ES" sz="1400" i="1" dirty="0" smtClean="0">
                <a:latin typeface="Cambria" pitchFamily="18" charset="0"/>
              </a:rPr>
              <a:t>,</a:t>
            </a:r>
            <a:r>
              <a:rPr lang="es-ES" sz="1400" dirty="0" smtClean="0">
                <a:latin typeface="Cambria" pitchFamily="18" charset="0"/>
              </a:rPr>
              <a:t> </a:t>
            </a:r>
            <a:r>
              <a:rPr lang="es-ES" sz="1400" dirty="0" err="1" smtClean="0">
                <a:latin typeface="Cambria" pitchFamily="18" charset="0"/>
              </a:rPr>
              <a:t>Aspidolimina</a:t>
            </a:r>
            <a:r>
              <a:rPr lang="es-ES" sz="1400" dirty="0" smtClean="0">
                <a:latin typeface="Cambria" pitchFamily="18" charset="0"/>
              </a:rPr>
              <a:t> 1.71 </a:t>
            </a:r>
            <a:r>
              <a:rPr lang="es-ES" sz="1400" i="1" dirty="0" smtClean="0">
                <a:latin typeface="Cambria" pitchFamily="18" charset="0"/>
              </a:rPr>
              <a:t>P. </a:t>
            </a:r>
            <a:r>
              <a:rPr lang="es-ES" sz="1400" i="1" dirty="0" err="1" smtClean="0">
                <a:latin typeface="Cambria" pitchFamily="18" charset="0"/>
              </a:rPr>
              <a:t>falciparum</a:t>
            </a:r>
            <a:endParaRPr lang="es-ES" sz="1400" i="1" dirty="0">
              <a:latin typeface="Cambria" pitchFamily="18" charset="0"/>
            </a:endParaRPr>
          </a:p>
        </p:txBody>
      </p:sp>
      <p:sp>
        <p:nvSpPr>
          <p:cNvPr id="55" name="54 Rectángulo"/>
          <p:cNvSpPr/>
          <p:nvPr/>
        </p:nvSpPr>
        <p:spPr>
          <a:xfrm>
            <a:off x="1323347" y="6093296"/>
            <a:ext cx="72811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s-ES" sz="1400" dirty="0" err="1" smtClean="0"/>
              <a:t>Antiparasitic</a:t>
            </a:r>
            <a:r>
              <a:rPr lang="es-ES" sz="1400" dirty="0" smtClean="0"/>
              <a:t> </a:t>
            </a:r>
            <a:r>
              <a:rPr lang="es-ES" sz="1400" dirty="0" err="1" smtClean="0"/>
              <a:t>Indole</a:t>
            </a:r>
            <a:r>
              <a:rPr lang="es-ES" sz="1400" dirty="0" smtClean="0"/>
              <a:t> </a:t>
            </a:r>
            <a:r>
              <a:rPr lang="es-ES" sz="1400" dirty="0" err="1" smtClean="0"/>
              <a:t>Alkaloids</a:t>
            </a:r>
            <a:r>
              <a:rPr lang="es-ES" sz="1400" dirty="0" smtClean="0"/>
              <a:t> </a:t>
            </a:r>
            <a:r>
              <a:rPr lang="es-ES" sz="1400" dirty="0" err="1" smtClean="0"/>
              <a:t>froms</a:t>
            </a:r>
            <a:r>
              <a:rPr lang="es-ES" sz="1400" dirty="0" smtClean="0"/>
              <a:t> </a:t>
            </a:r>
            <a:r>
              <a:rPr lang="es-ES" sz="1400" i="1" dirty="0" err="1" smtClean="0"/>
              <a:t>Aspidosperma</a:t>
            </a:r>
            <a:r>
              <a:rPr lang="es-ES" sz="1400" i="1" dirty="0" smtClean="0"/>
              <a:t> </a:t>
            </a:r>
            <a:r>
              <a:rPr lang="es-ES" sz="1400" i="1" dirty="0" err="1" smtClean="0"/>
              <a:t>desmantum</a:t>
            </a:r>
            <a:r>
              <a:rPr lang="es-ES" sz="1400" i="1" dirty="0" smtClean="0"/>
              <a:t> </a:t>
            </a:r>
            <a:r>
              <a:rPr lang="es-ES" sz="1400" dirty="0" smtClean="0"/>
              <a:t>and </a:t>
            </a:r>
            <a:r>
              <a:rPr lang="es-ES" sz="1400" i="1" dirty="0" smtClean="0"/>
              <a:t>A. </a:t>
            </a:r>
            <a:r>
              <a:rPr lang="es-ES" sz="1400" i="1" dirty="0" err="1" smtClean="0"/>
              <a:t>spruceanum</a:t>
            </a:r>
            <a:r>
              <a:rPr lang="es-ES" sz="1400" dirty="0" smtClean="0"/>
              <a:t> </a:t>
            </a:r>
            <a:r>
              <a:rPr lang="es-ES" sz="1400" dirty="0" err="1" smtClean="0"/>
              <a:t>from</a:t>
            </a:r>
            <a:r>
              <a:rPr lang="es-ES" sz="1400" dirty="0" smtClean="0"/>
              <a:t>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Peruvian</a:t>
            </a:r>
            <a:r>
              <a:rPr lang="es-ES" sz="1400" dirty="0" smtClean="0"/>
              <a:t> Amazonia. </a:t>
            </a:r>
            <a:r>
              <a:rPr lang="es-ES" sz="1400" b="1" dirty="0" smtClean="0"/>
              <a:t>Natural </a:t>
            </a:r>
            <a:r>
              <a:rPr lang="es-ES" sz="1400" b="1" dirty="0" err="1" smtClean="0"/>
              <a:t>Product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Commincations</a:t>
            </a:r>
            <a:r>
              <a:rPr lang="es-ES" sz="1400" dirty="0" smtClean="0"/>
              <a:t>. </a:t>
            </a:r>
            <a:r>
              <a:rPr lang="es-ES" sz="1400" dirty="0" err="1" smtClean="0"/>
              <a:t>Vol</a:t>
            </a:r>
            <a:r>
              <a:rPr lang="es-ES" sz="1400" dirty="0" smtClean="0"/>
              <a:t> 9 Nº 8. </a:t>
            </a:r>
            <a:r>
              <a:rPr lang="es-ES" sz="1400" dirty="0" err="1" smtClean="0"/>
              <a:t>Pag</a:t>
            </a:r>
            <a:r>
              <a:rPr lang="es-ES" sz="1400" dirty="0" smtClean="0"/>
              <a:t>. 1075-1080.</a:t>
            </a:r>
            <a:endParaRPr lang="es-ES" sz="1400" dirty="0"/>
          </a:p>
        </p:txBody>
      </p:sp>
      <p:grpSp>
        <p:nvGrpSpPr>
          <p:cNvPr id="56" name="55 Grupo"/>
          <p:cNvGrpSpPr/>
          <p:nvPr/>
        </p:nvGrpSpPr>
        <p:grpSpPr>
          <a:xfrm>
            <a:off x="1619672" y="332656"/>
            <a:ext cx="6624736" cy="707886"/>
            <a:chOff x="1619672" y="332656"/>
            <a:chExt cx="6624736" cy="707886"/>
          </a:xfrm>
        </p:grpSpPr>
        <p:sp>
          <p:nvSpPr>
            <p:cNvPr id="57" name="56 Rectángulo redondeado"/>
            <p:cNvSpPr/>
            <p:nvPr/>
          </p:nvSpPr>
          <p:spPr>
            <a:xfrm>
              <a:off x="2051720" y="332656"/>
              <a:ext cx="5712051" cy="70788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127000" dist="63500" dir="10200000" sx="101000" sy="101000" algn="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57 Rectángulo"/>
            <p:cNvSpPr/>
            <p:nvPr/>
          </p:nvSpPr>
          <p:spPr>
            <a:xfrm>
              <a:off x="1619672" y="332656"/>
              <a:ext cx="662473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/>
                <a:t>Compuestos </a:t>
              </a:r>
              <a:r>
                <a:rPr lang="es-ES" sz="2000" b="1" dirty="0" err="1"/>
                <a:t>Bioactivos</a:t>
              </a:r>
              <a:r>
                <a:rPr lang="es-ES" sz="2000" b="1" dirty="0"/>
                <a:t> Obtenidos de la Flora </a:t>
              </a:r>
              <a:r>
                <a:rPr lang="es-ES" sz="2000" b="1" dirty="0" smtClean="0"/>
                <a:t>Amazónica</a:t>
              </a:r>
              <a:endParaRPr lang="es-ES" sz="2000" dirty="0"/>
            </a:p>
          </p:txBody>
        </p:sp>
      </p:grpSp>
      <p:sp>
        <p:nvSpPr>
          <p:cNvPr id="62" name="61 Rectángulo"/>
          <p:cNvSpPr/>
          <p:nvPr/>
        </p:nvSpPr>
        <p:spPr>
          <a:xfrm>
            <a:off x="3144403" y="5540870"/>
            <a:ext cx="357527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dirty="0" smtClean="0">
                <a:latin typeface="Cambria" pitchFamily="18" charset="0"/>
              </a:rPr>
              <a:t>IC</a:t>
            </a:r>
            <a:r>
              <a:rPr lang="es-ES" sz="1400" baseline="-25000" dirty="0" smtClean="0">
                <a:latin typeface="Cambria" pitchFamily="18" charset="0"/>
              </a:rPr>
              <a:t>50</a:t>
            </a:r>
            <a:r>
              <a:rPr lang="es-ES" sz="1400" dirty="0" smtClean="0">
                <a:latin typeface="Cambria" pitchFamily="18" charset="0"/>
              </a:rPr>
              <a:t>, </a:t>
            </a:r>
            <a:r>
              <a:rPr lang="es-ES" sz="1400" b="1" dirty="0" smtClean="0">
                <a:latin typeface="Cambria" pitchFamily="18" charset="0"/>
              </a:rPr>
              <a:t>2</a:t>
            </a:r>
            <a:r>
              <a:rPr lang="es-ES" sz="1400" dirty="0" smtClean="0">
                <a:latin typeface="Cambria" pitchFamily="18" charset="0"/>
              </a:rPr>
              <a:t>= 0.21 y </a:t>
            </a:r>
            <a:r>
              <a:rPr lang="es-ES" sz="1400" b="1" dirty="0" smtClean="0">
                <a:latin typeface="Cambria" pitchFamily="18" charset="0"/>
              </a:rPr>
              <a:t>1</a:t>
            </a:r>
            <a:r>
              <a:rPr lang="es-ES" sz="1400" dirty="0" smtClean="0">
                <a:latin typeface="Cambria" pitchFamily="18" charset="0"/>
              </a:rPr>
              <a:t> = 2.8 µg/</a:t>
            </a:r>
            <a:r>
              <a:rPr lang="es-ES" sz="1400" dirty="0" err="1" smtClean="0">
                <a:latin typeface="Cambria" pitchFamily="18" charset="0"/>
              </a:rPr>
              <a:t>mL</a:t>
            </a:r>
            <a:r>
              <a:rPr lang="es-ES" sz="1400" dirty="0" smtClean="0">
                <a:latin typeface="Cambria" pitchFamily="18" charset="0"/>
              </a:rPr>
              <a:t> (</a:t>
            </a:r>
            <a:r>
              <a:rPr lang="es-ES" sz="1400" i="1" dirty="0" smtClean="0">
                <a:latin typeface="Cambria" pitchFamily="18" charset="0"/>
              </a:rPr>
              <a:t>P.  </a:t>
            </a:r>
            <a:r>
              <a:rPr lang="es-ES" sz="1400" i="1" dirty="0" err="1" smtClean="0">
                <a:latin typeface="Cambria" pitchFamily="18" charset="0"/>
              </a:rPr>
              <a:t>falciparum</a:t>
            </a:r>
            <a:r>
              <a:rPr lang="es-ES" sz="1400" dirty="0" smtClean="0">
                <a:latin typeface="Cambria" pitchFamily="18" charset="0"/>
              </a:rPr>
              <a:t>)</a:t>
            </a:r>
            <a:endParaRPr lang="es-ES" sz="1400" dirty="0">
              <a:latin typeface="Cambria" pitchFamily="18" charset="0"/>
            </a:endParaRPr>
          </a:p>
        </p:txBody>
      </p:sp>
      <p:grpSp>
        <p:nvGrpSpPr>
          <p:cNvPr id="64" name="63 Grupo"/>
          <p:cNvGrpSpPr/>
          <p:nvPr/>
        </p:nvGrpSpPr>
        <p:grpSpPr>
          <a:xfrm>
            <a:off x="2034230" y="4004975"/>
            <a:ext cx="2165350" cy="1535895"/>
            <a:chOff x="3630786" y="1772816"/>
            <a:chExt cx="2165350" cy="1535895"/>
          </a:xfrm>
        </p:grpSpPr>
        <p:graphicFrame>
          <p:nvGraphicFramePr>
            <p:cNvPr id="65" name="64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2959013751"/>
                </p:ext>
              </p:extLst>
            </p:nvPr>
          </p:nvGraphicFramePr>
          <p:xfrm>
            <a:off x="3630786" y="1772816"/>
            <a:ext cx="2165350" cy="1303337"/>
          </p:xfrm>
          <a:graphic>
            <a:graphicData uri="http://schemas.openxmlformats.org/presentationml/2006/ole">
              <p:oleObj spid="_x0000_s4551" name="CS ChemDraw Drawing" r:id="rId19" imgW="2165400" imgH="1303560" progId="">
                <p:embed/>
              </p:oleObj>
            </a:graphicData>
          </a:graphic>
        </p:graphicFrame>
        <p:sp>
          <p:nvSpPr>
            <p:cNvPr id="66" name="65 CuadroTexto"/>
            <p:cNvSpPr txBox="1"/>
            <p:nvPr/>
          </p:nvSpPr>
          <p:spPr>
            <a:xfrm>
              <a:off x="3820757" y="3000934"/>
              <a:ext cx="18722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Obscurinervidina</a:t>
              </a:r>
              <a:r>
                <a:rPr lang="es-ES" sz="1400" dirty="0" smtClean="0">
                  <a:latin typeface="Cambria" pitchFamily="18" charset="0"/>
                </a:rPr>
                <a:t> (</a:t>
              </a:r>
              <a:r>
                <a:rPr lang="es-ES" sz="1400" b="1" dirty="0" smtClean="0">
                  <a:latin typeface="Cambria" pitchFamily="18" charset="0"/>
                </a:rPr>
                <a:t>1</a:t>
              </a:r>
              <a:r>
                <a:rPr lang="es-ES" sz="1400" dirty="0" smtClean="0">
                  <a:latin typeface="Cambria" pitchFamily="18" charset="0"/>
                </a:rPr>
                <a:t>)</a:t>
              </a:r>
              <a:endParaRPr lang="es-ES" sz="1400" dirty="0">
                <a:latin typeface="Cambria" pitchFamily="18" charset="0"/>
              </a:endParaRPr>
            </a:p>
          </p:txBody>
        </p:sp>
      </p:grpSp>
      <p:grpSp>
        <p:nvGrpSpPr>
          <p:cNvPr id="67" name="66 Grupo"/>
          <p:cNvGrpSpPr/>
          <p:nvPr/>
        </p:nvGrpSpPr>
        <p:grpSpPr>
          <a:xfrm>
            <a:off x="4963897" y="3973907"/>
            <a:ext cx="2165350" cy="1598031"/>
            <a:chOff x="1331640" y="1700808"/>
            <a:chExt cx="2165350" cy="1598031"/>
          </a:xfrm>
        </p:grpSpPr>
        <p:graphicFrame>
          <p:nvGraphicFramePr>
            <p:cNvPr id="68" name="67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165088764"/>
                </p:ext>
              </p:extLst>
            </p:nvPr>
          </p:nvGraphicFramePr>
          <p:xfrm>
            <a:off x="1331640" y="1700808"/>
            <a:ext cx="2165350" cy="1371600"/>
          </p:xfrm>
          <a:graphic>
            <a:graphicData uri="http://schemas.openxmlformats.org/presentationml/2006/ole">
              <p:oleObj spid="_x0000_s4552" name="CS ChemDraw Drawing" r:id="rId20" imgW="2164680" imgH="1371600" progId="">
                <p:embed/>
              </p:oleObj>
            </a:graphicData>
          </a:graphic>
        </p:graphicFrame>
        <p:sp>
          <p:nvSpPr>
            <p:cNvPr id="69" name="68 CuadroTexto"/>
            <p:cNvSpPr txBox="1"/>
            <p:nvPr/>
          </p:nvSpPr>
          <p:spPr>
            <a:xfrm>
              <a:off x="1586003" y="2991062"/>
              <a:ext cx="16529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>
                  <a:latin typeface="Cambria" pitchFamily="18" charset="0"/>
                </a:rPr>
                <a:t>Obscurinervina</a:t>
              </a:r>
              <a:r>
                <a:rPr lang="es-ES" sz="1400" dirty="0" smtClean="0">
                  <a:latin typeface="Cambria" pitchFamily="18" charset="0"/>
                </a:rPr>
                <a:t> (</a:t>
              </a:r>
              <a:r>
                <a:rPr lang="es-ES" sz="1400" b="1" dirty="0" smtClean="0">
                  <a:latin typeface="Cambria" pitchFamily="18" charset="0"/>
                </a:rPr>
                <a:t>2</a:t>
              </a:r>
              <a:r>
                <a:rPr lang="es-ES" sz="1400" dirty="0" smtClean="0">
                  <a:latin typeface="Cambria" pitchFamily="18" charset="0"/>
                </a:rPr>
                <a:t>)</a:t>
              </a:r>
              <a:endParaRPr lang="es-ES" sz="1400" dirty="0"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75349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6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2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8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400"/>
                            </p:stCondLst>
                            <p:childTnLst>
                              <p:par>
                                <p:cTn id="144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07407E-6 L 0.00208 -0.26666 " pathEditMode="relative" rAng="0" ptsTypes="AA">
                                      <p:cBhvr>
                                        <p:cTn id="1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3333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000"/>
                            </p:stCondLst>
                            <p:childTnLst>
                              <p:par>
                                <p:cTn id="1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1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000"/>
                            </p:stCondLst>
                            <p:childTnLst>
                              <p:par>
                                <p:cTn id="2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192517" y="5858108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just">
              <a:buFont typeface="Arial" pitchFamily="34" charset="0"/>
              <a:buChar char="•"/>
            </a:pPr>
            <a:r>
              <a:rPr lang="en-US" sz="1400" dirty="0"/>
              <a:t>Amazonian plants from Peru used by Quechua and </a:t>
            </a:r>
            <a:r>
              <a:rPr lang="en-US" sz="1400" dirty="0" err="1"/>
              <a:t>Mestizoto</a:t>
            </a:r>
            <a:r>
              <a:rPr lang="en-US" sz="1400" dirty="0"/>
              <a:t> treat malaria with evaluation of their activity (2007) </a:t>
            </a:r>
            <a:r>
              <a:rPr lang="en-US" sz="1400" b="1" dirty="0"/>
              <a:t>Journal of </a:t>
            </a:r>
            <a:r>
              <a:rPr lang="en-US" sz="1400" b="1" dirty="0" err="1"/>
              <a:t>Ethnopharmacology</a:t>
            </a:r>
            <a:r>
              <a:rPr lang="en-US" sz="1400" b="1" dirty="0"/>
              <a:t>, </a:t>
            </a:r>
            <a:r>
              <a:rPr lang="en-US" sz="1400" dirty="0"/>
              <a:t>Vol.  112 </a:t>
            </a:r>
            <a:r>
              <a:rPr lang="en-US" sz="1400" dirty="0" err="1"/>
              <a:t>pag</a:t>
            </a:r>
            <a:r>
              <a:rPr lang="en-US" sz="1400" dirty="0"/>
              <a:t>. 482–489.</a:t>
            </a:r>
            <a:endParaRPr lang="es-ES" sz="1400" dirty="0"/>
          </a:p>
        </p:txBody>
      </p:sp>
      <p:sp>
        <p:nvSpPr>
          <p:cNvPr id="8" name="7 Rectángulo"/>
          <p:cNvSpPr/>
          <p:nvPr/>
        </p:nvSpPr>
        <p:spPr>
          <a:xfrm>
            <a:off x="1192517" y="5334888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just">
              <a:buFont typeface="Arial" pitchFamily="34" charset="0"/>
              <a:buChar char="•"/>
            </a:pPr>
            <a:r>
              <a:rPr lang="en-US" sz="1400" dirty="0" smtClean="0"/>
              <a:t>Plants used by native Amazonian groups from the </a:t>
            </a:r>
            <a:r>
              <a:rPr lang="en-US" sz="1400" dirty="0" err="1" smtClean="0"/>
              <a:t>Nanay</a:t>
            </a:r>
            <a:r>
              <a:rPr lang="en-US" sz="1400" dirty="0" smtClean="0"/>
              <a:t> River (Peru) for the treatment of malaria (2010), </a:t>
            </a:r>
            <a:r>
              <a:rPr lang="en-US" sz="1400" b="1" dirty="0" smtClean="0"/>
              <a:t>Journal of </a:t>
            </a:r>
            <a:r>
              <a:rPr lang="en-US" sz="1400" b="1" dirty="0" err="1" smtClean="0"/>
              <a:t>Ethnopharmacology</a:t>
            </a:r>
            <a:r>
              <a:rPr lang="en-US" sz="1400" b="1" dirty="0" smtClean="0"/>
              <a:t>, </a:t>
            </a:r>
            <a:r>
              <a:rPr lang="en-US" sz="1400" dirty="0" smtClean="0"/>
              <a:t>Vol.133, </a:t>
            </a:r>
            <a:r>
              <a:rPr lang="en-US" sz="1400" dirty="0" err="1" smtClean="0"/>
              <a:t>pag</a:t>
            </a:r>
            <a:r>
              <a:rPr lang="en-US" sz="1400" dirty="0" smtClean="0"/>
              <a:t>. 917-921</a:t>
            </a:r>
            <a:endParaRPr lang="es-ES" sz="1400" dirty="0"/>
          </a:p>
        </p:txBody>
      </p:sp>
      <p:sp>
        <p:nvSpPr>
          <p:cNvPr id="11" name="10 Rectángulo"/>
          <p:cNvSpPr/>
          <p:nvPr/>
        </p:nvSpPr>
        <p:spPr>
          <a:xfrm>
            <a:off x="1502324" y="1268760"/>
            <a:ext cx="53103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i="1" dirty="0" err="1">
                <a:latin typeface="Cambria" pitchFamily="18" charset="0"/>
              </a:rPr>
              <a:t>Myrciaria</a:t>
            </a:r>
            <a:r>
              <a:rPr lang="es-ES" sz="1600" b="1" i="1" dirty="0">
                <a:latin typeface="Cambria" pitchFamily="18" charset="0"/>
              </a:rPr>
              <a:t> </a:t>
            </a:r>
            <a:r>
              <a:rPr lang="es-ES" sz="1600" b="1" i="1" dirty="0" err="1">
                <a:latin typeface="Cambria" pitchFamily="18" charset="0"/>
              </a:rPr>
              <a:t>dubia</a:t>
            </a:r>
            <a:r>
              <a:rPr lang="es-ES" sz="1600" b="1" dirty="0">
                <a:latin typeface="Cambria" pitchFamily="18" charset="0"/>
              </a:rPr>
              <a:t> </a:t>
            </a:r>
            <a:r>
              <a:rPr lang="es-ES" sz="1600" dirty="0">
                <a:latin typeface="Cambria" pitchFamily="18" charset="0"/>
              </a:rPr>
              <a:t>(HBK) Mc </a:t>
            </a:r>
            <a:r>
              <a:rPr lang="es-ES" sz="1600" dirty="0" err="1">
                <a:latin typeface="Cambria" pitchFamily="18" charset="0"/>
              </a:rPr>
              <a:t>Vaugh</a:t>
            </a:r>
            <a:r>
              <a:rPr lang="es-ES" sz="1600" dirty="0">
                <a:latin typeface="Cambria" pitchFamily="18" charset="0"/>
              </a:rPr>
              <a:t>, “</a:t>
            </a:r>
            <a:r>
              <a:rPr lang="es-ES" sz="1600" dirty="0" err="1">
                <a:latin typeface="Cambria" pitchFamily="18" charset="0"/>
              </a:rPr>
              <a:t>camu</a:t>
            </a:r>
            <a:r>
              <a:rPr lang="es-ES" sz="1600" dirty="0">
                <a:latin typeface="Cambria" pitchFamily="18" charset="0"/>
              </a:rPr>
              <a:t> </a:t>
            </a:r>
            <a:r>
              <a:rPr lang="es-ES" sz="1600" dirty="0" err="1">
                <a:latin typeface="Cambria" pitchFamily="18" charset="0"/>
              </a:rPr>
              <a:t>camu</a:t>
            </a:r>
            <a:r>
              <a:rPr lang="es-ES" sz="1600" dirty="0">
                <a:latin typeface="Cambria" pitchFamily="18" charset="0"/>
              </a:rPr>
              <a:t>”. (hojas)</a:t>
            </a:r>
          </a:p>
        </p:txBody>
      </p:sp>
      <p:graphicFrame>
        <p:nvGraphicFramePr>
          <p:cNvPr id="12" name="11 Objeto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45567873"/>
              </p:ext>
            </p:extLst>
          </p:nvPr>
        </p:nvGraphicFramePr>
        <p:xfrm>
          <a:off x="1502324" y="2081405"/>
          <a:ext cx="2513062" cy="1851651"/>
        </p:xfrm>
        <a:graphic>
          <a:graphicData uri="http://schemas.openxmlformats.org/presentationml/2006/ole">
            <p:oleObj spid="_x0000_s5146" name="CS ChemDraw Drawing" r:id="rId3" imgW="3302000" imgH="2438400" progId="">
              <p:embed/>
            </p:oleObj>
          </a:graphicData>
        </a:graphic>
      </p:graphicFrame>
      <p:sp>
        <p:nvSpPr>
          <p:cNvPr id="13" name="12 Rectángulo"/>
          <p:cNvSpPr/>
          <p:nvPr/>
        </p:nvSpPr>
        <p:spPr>
          <a:xfrm>
            <a:off x="1599191" y="4191470"/>
            <a:ext cx="32297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Cambria" pitchFamily="18" charset="0"/>
              </a:rPr>
              <a:t>(3 </a:t>
            </a:r>
            <a:r>
              <a:rPr lang="es-ES" sz="1400" b="1" dirty="0">
                <a:latin typeface="Cambria" pitchFamily="18" charset="0"/>
              </a:rPr>
              <a:t>β</a:t>
            </a:r>
            <a:r>
              <a:rPr lang="en-US" sz="1400" b="1" dirty="0">
                <a:latin typeface="Cambria" pitchFamily="18" charset="0"/>
              </a:rPr>
              <a:t>-OH, 28 COOH)</a:t>
            </a:r>
            <a:r>
              <a:rPr lang="en-US" sz="1400" dirty="0">
                <a:latin typeface="Cambria" pitchFamily="18" charset="0"/>
              </a:rPr>
              <a:t>. (IC</a:t>
            </a:r>
            <a:r>
              <a:rPr lang="en-US" sz="1400" baseline="-25000" dirty="0">
                <a:latin typeface="Cambria" pitchFamily="18" charset="0"/>
              </a:rPr>
              <a:t>50</a:t>
            </a:r>
            <a:r>
              <a:rPr lang="en-US" sz="1400" dirty="0">
                <a:latin typeface="Cambria" pitchFamily="18" charset="0"/>
              </a:rPr>
              <a:t> =4,6 </a:t>
            </a:r>
            <a:r>
              <a:rPr lang="en-US" sz="1400" dirty="0" smtClean="0">
                <a:latin typeface="Cambria" pitchFamily="18" charset="0"/>
                <a:sym typeface="Symbol"/>
              </a:rPr>
              <a:t></a:t>
            </a:r>
            <a:r>
              <a:rPr lang="en-US" sz="1400" dirty="0" smtClean="0">
                <a:latin typeface="Cambria" pitchFamily="18" charset="0"/>
              </a:rPr>
              <a:t>g/ml</a:t>
            </a:r>
            <a:r>
              <a:rPr lang="en-US" sz="1400" b="1" dirty="0">
                <a:latin typeface="Cambria" pitchFamily="18" charset="0"/>
              </a:rPr>
              <a:t>.)</a:t>
            </a:r>
            <a:endParaRPr lang="es-ES" sz="1400" dirty="0">
              <a:latin typeface="Cambria" pitchFamily="18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613046" y="4561383"/>
            <a:ext cx="60486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i="1" dirty="0" err="1">
                <a:latin typeface="Cambria" pitchFamily="18" charset="0"/>
              </a:rPr>
              <a:t>Myrciaria</a:t>
            </a:r>
            <a:r>
              <a:rPr lang="es-ES" sz="1400" b="1" i="1" dirty="0">
                <a:latin typeface="Cambria" pitchFamily="18" charset="0"/>
              </a:rPr>
              <a:t> </a:t>
            </a:r>
            <a:r>
              <a:rPr lang="es-ES" sz="1400" b="1" i="1" dirty="0" err="1">
                <a:latin typeface="Cambria" pitchFamily="18" charset="0"/>
              </a:rPr>
              <a:t>dubia</a:t>
            </a:r>
            <a:r>
              <a:rPr lang="es-ES" sz="1400" b="1" dirty="0">
                <a:latin typeface="Cambria" pitchFamily="18" charset="0"/>
              </a:rPr>
              <a:t> </a:t>
            </a:r>
            <a:r>
              <a:rPr lang="es-ES" sz="1400" dirty="0">
                <a:latin typeface="Cambria" pitchFamily="18" charset="0"/>
              </a:rPr>
              <a:t>(HBK) Mc </a:t>
            </a:r>
            <a:r>
              <a:rPr lang="es-ES" sz="1400" dirty="0" err="1">
                <a:latin typeface="Cambria" pitchFamily="18" charset="0"/>
              </a:rPr>
              <a:t>Vaugh</a:t>
            </a:r>
            <a:r>
              <a:rPr lang="es-ES" sz="1400" dirty="0">
                <a:latin typeface="Cambria" pitchFamily="18" charset="0"/>
              </a:rPr>
              <a:t>, “</a:t>
            </a:r>
            <a:r>
              <a:rPr lang="es-ES" sz="1400" dirty="0" err="1">
                <a:latin typeface="Cambria" pitchFamily="18" charset="0"/>
              </a:rPr>
              <a:t>camu</a:t>
            </a:r>
            <a:r>
              <a:rPr lang="es-ES" sz="1400" dirty="0">
                <a:latin typeface="Cambria" pitchFamily="18" charset="0"/>
              </a:rPr>
              <a:t> </a:t>
            </a:r>
            <a:r>
              <a:rPr lang="es-ES" sz="1400" dirty="0" err="1">
                <a:latin typeface="Cambria" pitchFamily="18" charset="0"/>
              </a:rPr>
              <a:t>camu</a:t>
            </a:r>
            <a:r>
              <a:rPr lang="es-ES" sz="1400" dirty="0">
                <a:latin typeface="Cambria" pitchFamily="18" charset="0"/>
              </a:rPr>
              <a:t>”. (</a:t>
            </a:r>
            <a:r>
              <a:rPr lang="es-ES" sz="1400" dirty="0" err="1">
                <a:latin typeface="Cambria" pitchFamily="18" charset="0"/>
              </a:rPr>
              <a:t>raiz</a:t>
            </a:r>
            <a:r>
              <a:rPr lang="es-ES" sz="1400" dirty="0">
                <a:latin typeface="Cambria" pitchFamily="18" charset="0"/>
              </a:rPr>
              <a:t>) IC</a:t>
            </a:r>
            <a:r>
              <a:rPr lang="es-ES" sz="1400" baseline="-25000" dirty="0">
                <a:latin typeface="Cambria" pitchFamily="18" charset="0"/>
              </a:rPr>
              <a:t>50</a:t>
            </a:r>
            <a:r>
              <a:rPr lang="es-ES" sz="1400" dirty="0">
                <a:latin typeface="Cambria" pitchFamily="18" charset="0"/>
              </a:rPr>
              <a:t> =1,16 </a:t>
            </a:r>
            <a:r>
              <a:rPr lang="es-ES" sz="1400" dirty="0" smtClean="0">
                <a:latin typeface="Cambria" pitchFamily="18" charset="0"/>
                <a:sym typeface="Symbol"/>
              </a:rPr>
              <a:t></a:t>
            </a:r>
            <a:r>
              <a:rPr lang="es-ES" sz="1400" dirty="0" smtClean="0">
                <a:latin typeface="Cambria" pitchFamily="18" charset="0"/>
              </a:rPr>
              <a:t>g/ml</a:t>
            </a:r>
            <a:endParaRPr lang="es-ES" sz="1400" dirty="0">
              <a:latin typeface="Cambria" pitchFamily="18" charset="0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1619672" y="332656"/>
            <a:ext cx="6624736" cy="707886"/>
            <a:chOff x="1619672" y="332656"/>
            <a:chExt cx="6624736" cy="707886"/>
          </a:xfrm>
        </p:grpSpPr>
        <p:sp>
          <p:nvSpPr>
            <p:cNvPr id="17" name="16 Rectángulo redondeado"/>
            <p:cNvSpPr/>
            <p:nvPr/>
          </p:nvSpPr>
          <p:spPr>
            <a:xfrm>
              <a:off x="2051720" y="332656"/>
              <a:ext cx="5712051" cy="70788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127000" dist="63500" dir="10200000" sx="101000" sy="101000" algn="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1619672" y="332656"/>
              <a:ext cx="662473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/>
                <a:t>Compuestos </a:t>
              </a:r>
              <a:r>
                <a:rPr lang="es-ES" sz="2000" b="1" dirty="0" err="1"/>
                <a:t>Bioactivos</a:t>
              </a:r>
              <a:r>
                <a:rPr lang="es-ES" sz="2000" b="1" dirty="0"/>
                <a:t> Obtenidos de la Flora </a:t>
              </a:r>
              <a:r>
                <a:rPr lang="es-ES" sz="2000" b="1" dirty="0" smtClean="0"/>
                <a:t>Amazónica</a:t>
              </a:r>
              <a:endParaRPr lang="es-ES" sz="2000" dirty="0"/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5580112" y="1700808"/>
            <a:ext cx="2651675" cy="2721790"/>
            <a:chOff x="5919391" y="2976235"/>
            <a:chExt cx="2651675" cy="2721790"/>
          </a:xfrm>
        </p:grpSpPr>
        <p:pic>
          <p:nvPicPr>
            <p:cNvPr id="2" name="1 Imagen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39363"/>
            <a:stretch/>
          </p:blipFill>
          <p:spPr>
            <a:xfrm>
              <a:off x="5919391" y="2976235"/>
              <a:ext cx="2651675" cy="2398388"/>
            </a:xfrm>
            <a:prstGeom prst="rect">
              <a:avLst/>
            </a:prstGeom>
          </p:spPr>
        </p:pic>
        <p:sp>
          <p:nvSpPr>
            <p:cNvPr id="3" name="2 Rectángulo"/>
            <p:cNvSpPr/>
            <p:nvPr/>
          </p:nvSpPr>
          <p:spPr>
            <a:xfrm>
              <a:off x="6579578" y="5374860"/>
              <a:ext cx="1540033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500" i="1" dirty="0" err="1">
                  <a:latin typeface="Cambria" pitchFamily="18" charset="0"/>
                </a:rPr>
                <a:t>Myrciaria</a:t>
              </a:r>
              <a:r>
                <a:rPr lang="es-ES" sz="1500" i="1" dirty="0">
                  <a:latin typeface="Cambria" pitchFamily="18" charset="0"/>
                </a:rPr>
                <a:t> </a:t>
              </a:r>
              <a:r>
                <a:rPr lang="es-ES" sz="1500" i="1" dirty="0" err="1">
                  <a:latin typeface="Cambria" pitchFamily="18" charset="0"/>
                </a:rPr>
                <a:t>dubia</a:t>
              </a:r>
              <a:r>
                <a:rPr lang="es-ES" sz="1500" dirty="0">
                  <a:latin typeface="Cambria" pitchFamily="18" charset="0"/>
                </a:rPr>
                <a:t> </a:t>
              </a:r>
              <a:endParaRPr lang="es-ES" sz="15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92672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15 Grupo"/>
          <p:cNvGrpSpPr/>
          <p:nvPr/>
        </p:nvGrpSpPr>
        <p:grpSpPr>
          <a:xfrm>
            <a:off x="1619672" y="332656"/>
            <a:ext cx="6624736" cy="707886"/>
            <a:chOff x="1619672" y="332656"/>
            <a:chExt cx="6624736" cy="707886"/>
          </a:xfrm>
        </p:grpSpPr>
        <p:sp>
          <p:nvSpPr>
            <p:cNvPr id="17" name="16 Rectángulo redondeado"/>
            <p:cNvSpPr/>
            <p:nvPr/>
          </p:nvSpPr>
          <p:spPr>
            <a:xfrm>
              <a:off x="2051720" y="332656"/>
              <a:ext cx="5712051" cy="70788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127000" dist="63500" dir="10200000" sx="101000" sy="101000" algn="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1619672" y="332656"/>
              <a:ext cx="662473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/>
                <a:t>Compuestos </a:t>
              </a:r>
              <a:r>
                <a:rPr lang="es-ES" sz="2000" b="1" dirty="0" err="1"/>
                <a:t>Bioactivos</a:t>
              </a:r>
              <a:r>
                <a:rPr lang="es-ES" sz="2000" b="1" dirty="0"/>
                <a:t> Obtenidos de la Flora </a:t>
              </a:r>
              <a:r>
                <a:rPr lang="es-ES" sz="2000" b="1" dirty="0" smtClean="0"/>
                <a:t>Amazónica</a:t>
              </a:r>
              <a:endParaRPr lang="es-ES" sz="2000" dirty="0"/>
            </a:p>
          </p:txBody>
        </p:sp>
      </p:grpSp>
      <p:sp>
        <p:nvSpPr>
          <p:cNvPr id="19" name="18 Rectángulo"/>
          <p:cNvSpPr/>
          <p:nvPr/>
        </p:nvSpPr>
        <p:spPr>
          <a:xfrm>
            <a:off x="971600" y="1196752"/>
            <a:ext cx="80648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just">
              <a:buFont typeface="Arial" pitchFamily="34" charset="0"/>
              <a:buChar char="•"/>
            </a:pPr>
            <a:r>
              <a:rPr lang="en-US" sz="1600" i="1" dirty="0" err="1" smtClean="0">
                <a:latin typeface="Cambria" pitchFamily="18" charset="0"/>
              </a:rPr>
              <a:t>Chondodendron</a:t>
            </a:r>
            <a:r>
              <a:rPr lang="en-US" sz="1600" i="1" dirty="0" smtClean="0">
                <a:latin typeface="Cambria" pitchFamily="18" charset="0"/>
              </a:rPr>
              <a:t> </a:t>
            </a:r>
            <a:r>
              <a:rPr lang="en-US" sz="1600" i="1" dirty="0" err="1" smtClean="0">
                <a:latin typeface="Cambria" pitchFamily="18" charset="0"/>
              </a:rPr>
              <a:t>tomentosum</a:t>
            </a:r>
            <a:r>
              <a:rPr lang="en-US" sz="1600" dirty="0">
                <a:latin typeface="Cambria" pitchFamily="18" charset="0"/>
              </a:rPr>
              <a:t> </a:t>
            </a:r>
            <a:r>
              <a:rPr lang="en-US" sz="1600" dirty="0" smtClean="0">
                <a:latin typeface="Cambria" pitchFamily="18" charset="0"/>
              </a:rPr>
              <a:t>se </a:t>
            </a:r>
            <a:r>
              <a:rPr lang="en-US" sz="1600" dirty="0" err="1" smtClean="0">
                <a:latin typeface="Cambria" pitchFamily="18" charset="0"/>
              </a:rPr>
              <a:t>aislaron</a:t>
            </a:r>
            <a:r>
              <a:rPr lang="en-US" sz="1600" dirty="0" smtClean="0">
                <a:latin typeface="Cambria" pitchFamily="18" charset="0"/>
              </a:rPr>
              <a:t> los </a:t>
            </a:r>
            <a:r>
              <a:rPr lang="en-US" sz="1600" dirty="0" err="1" smtClean="0">
                <a:latin typeface="Cambria" pitchFamily="18" charset="0"/>
              </a:rPr>
              <a:t>siguientes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compuestos</a:t>
            </a:r>
            <a:r>
              <a:rPr lang="en-US" sz="1600" dirty="0" smtClean="0">
                <a:latin typeface="Cambria" pitchFamily="18" charset="0"/>
              </a:rPr>
              <a:t>: </a:t>
            </a:r>
            <a:r>
              <a:rPr lang="en-US" sz="1600" i="1" dirty="0" err="1" smtClean="0">
                <a:latin typeface="Cambria" pitchFamily="18" charset="0"/>
              </a:rPr>
              <a:t>Leishmania</a:t>
            </a:r>
            <a:r>
              <a:rPr lang="en-US" sz="1600" i="1" dirty="0" smtClean="0">
                <a:latin typeface="Cambria" pitchFamily="18" charset="0"/>
              </a:rPr>
              <a:t> </a:t>
            </a:r>
            <a:r>
              <a:rPr lang="en-US" sz="1600" i="1" dirty="0" err="1" smtClean="0">
                <a:latin typeface="Cambria" pitchFamily="18" charset="0"/>
              </a:rPr>
              <a:t>infantum</a:t>
            </a:r>
            <a:endParaRPr lang="es-ES" sz="1600" i="1" dirty="0">
              <a:latin typeface="Cambria" pitchFamily="18" charset="0"/>
            </a:endParaRPr>
          </a:p>
        </p:txBody>
      </p:sp>
      <p:grpSp>
        <p:nvGrpSpPr>
          <p:cNvPr id="25" name="24 Grupo"/>
          <p:cNvGrpSpPr/>
          <p:nvPr/>
        </p:nvGrpSpPr>
        <p:grpSpPr>
          <a:xfrm>
            <a:off x="5161785" y="1700808"/>
            <a:ext cx="3284926" cy="1512168"/>
            <a:chOff x="5161785" y="1700808"/>
            <a:chExt cx="3284926" cy="1512168"/>
          </a:xfrm>
        </p:grpSpPr>
        <p:graphicFrame>
          <p:nvGraphicFramePr>
            <p:cNvPr id="2" name="1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2365074866"/>
                </p:ext>
              </p:extLst>
            </p:nvPr>
          </p:nvGraphicFramePr>
          <p:xfrm>
            <a:off x="5161785" y="1700808"/>
            <a:ext cx="3284926" cy="1229356"/>
          </p:xfrm>
          <a:graphic>
            <a:graphicData uri="http://schemas.openxmlformats.org/presentationml/2006/ole">
              <p:oleObj spid="_x0000_s6194" name="CS ChemDraw Drawing" r:id="rId3" imgW="3402360" imgH="1272600" progId="">
                <p:embed/>
              </p:oleObj>
            </a:graphicData>
          </a:graphic>
        </p:graphicFrame>
        <p:sp>
          <p:nvSpPr>
            <p:cNvPr id="5" name="4 CuadroTexto"/>
            <p:cNvSpPr txBox="1"/>
            <p:nvPr/>
          </p:nvSpPr>
          <p:spPr>
            <a:xfrm>
              <a:off x="6250516" y="2874422"/>
              <a:ext cx="11297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err="1" smtClean="0">
                  <a:latin typeface="Cambria" pitchFamily="18" charset="0"/>
                </a:rPr>
                <a:t>Cycleanina</a:t>
              </a:r>
              <a:endParaRPr lang="es-ES" sz="1600" dirty="0">
                <a:latin typeface="Cambria" pitchFamily="18" charset="0"/>
              </a:endParaRPr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1187624" y="3429000"/>
            <a:ext cx="3528392" cy="1706706"/>
            <a:chOff x="1187624" y="3429000"/>
            <a:chExt cx="3528392" cy="1706706"/>
          </a:xfrm>
        </p:grpSpPr>
        <p:graphicFrame>
          <p:nvGraphicFramePr>
            <p:cNvPr id="3" name="2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2548349510"/>
                </p:ext>
              </p:extLst>
            </p:nvPr>
          </p:nvGraphicFramePr>
          <p:xfrm>
            <a:off x="1187624" y="3429000"/>
            <a:ext cx="3528392" cy="1320471"/>
          </p:xfrm>
          <a:graphic>
            <a:graphicData uri="http://schemas.openxmlformats.org/presentationml/2006/ole">
              <p:oleObj spid="_x0000_s6195" name="CS ChemDraw Drawing" r:id="rId4" imgW="3402360" imgH="1272600" progId="">
                <p:embed/>
              </p:oleObj>
            </a:graphicData>
          </a:graphic>
        </p:graphicFrame>
        <p:sp>
          <p:nvSpPr>
            <p:cNvPr id="20" name="19 CuadroTexto"/>
            <p:cNvSpPr txBox="1"/>
            <p:nvPr/>
          </p:nvSpPr>
          <p:spPr>
            <a:xfrm>
              <a:off x="2101971" y="4797152"/>
              <a:ext cx="15025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err="1" smtClean="0">
                  <a:latin typeface="Cambria" pitchFamily="18" charset="0"/>
                </a:rPr>
                <a:t>Chondrocurina</a:t>
              </a:r>
              <a:endParaRPr lang="es-ES" sz="1600" dirty="0">
                <a:latin typeface="Cambria" pitchFamily="18" charset="0"/>
              </a:endParaRPr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1233779" y="1628800"/>
            <a:ext cx="3230210" cy="1634698"/>
            <a:chOff x="1233779" y="1628800"/>
            <a:chExt cx="3230210" cy="1634698"/>
          </a:xfrm>
        </p:grpSpPr>
        <p:graphicFrame>
          <p:nvGraphicFramePr>
            <p:cNvPr id="4" name="3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217807365"/>
                </p:ext>
              </p:extLst>
            </p:nvPr>
          </p:nvGraphicFramePr>
          <p:xfrm>
            <a:off x="1233779" y="1628800"/>
            <a:ext cx="3230210" cy="1229982"/>
          </p:xfrm>
          <a:graphic>
            <a:graphicData uri="http://schemas.openxmlformats.org/presentationml/2006/ole">
              <p:oleObj spid="_x0000_s6196" name="CS ChemDraw Drawing" r:id="rId5" imgW="3402360" imgH="1294920" progId="">
                <p:embed/>
              </p:oleObj>
            </a:graphicData>
          </a:graphic>
        </p:graphicFrame>
        <p:sp>
          <p:nvSpPr>
            <p:cNvPr id="21" name="20 CuadroTexto"/>
            <p:cNvSpPr txBox="1"/>
            <p:nvPr/>
          </p:nvSpPr>
          <p:spPr>
            <a:xfrm>
              <a:off x="1687444" y="2924944"/>
              <a:ext cx="2630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>
                  <a:latin typeface="Cambria" pitchFamily="18" charset="0"/>
                </a:rPr>
                <a:t>12- O-</a:t>
              </a:r>
              <a:r>
                <a:rPr lang="es-ES" sz="1600" dirty="0" err="1" smtClean="0">
                  <a:latin typeface="Cambria" pitchFamily="18" charset="0"/>
                </a:rPr>
                <a:t>Metil</a:t>
              </a:r>
              <a:r>
                <a:rPr lang="es-ES" sz="1600" dirty="0" smtClean="0">
                  <a:latin typeface="Cambria" pitchFamily="18" charset="0"/>
                </a:rPr>
                <a:t>(+)-</a:t>
              </a:r>
              <a:r>
                <a:rPr lang="es-ES" sz="1600" dirty="0" err="1" smtClean="0">
                  <a:latin typeface="Cambria" pitchFamily="18" charset="0"/>
                </a:rPr>
                <a:t>curina</a:t>
              </a:r>
              <a:r>
                <a:rPr lang="es-ES" sz="1600" dirty="0" smtClean="0">
                  <a:latin typeface="Cambria" pitchFamily="18" charset="0"/>
                </a:rPr>
                <a:t> (S, S`)</a:t>
              </a:r>
              <a:endParaRPr lang="es-ES" sz="1600" dirty="0">
                <a:latin typeface="Cambria" pitchFamily="18" charset="0"/>
              </a:endParaRPr>
            </a:p>
          </p:txBody>
        </p:sp>
      </p:grpSp>
      <p:sp>
        <p:nvSpPr>
          <p:cNvPr id="22" name="21 Rectángulo"/>
          <p:cNvSpPr/>
          <p:nvPr/>
        </p:nvSpPr>
        <p:spPr>
          <a:xfrm>
            <a:off x="1331640" y="5282044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 err="1" smtClean="0">
                <a:latin typeface="Cambria" pitchFamily="18" charset="0"/>
              </a:rPr>
              <a:t>Chodrocurina</a:t>
            </a:r>
            <a:r>
              <a:rPr lang="en-US" sz="1400" dirty="0" smtClean="0">
                <a:latin typeface="Cambria" pitchFamily="18" charset="0"/>
              </a:rPr>
              <a:t>. </a:t>
            </a:r>
            <a:r>
              <a:rPr lang="en-US" sz="1400" dirty="0">
                <a:latin typeface="Cambria" pitchFamily="18" charset="0"/>
              </a:rPr>
              <a:t>(IC</a:t>
            </a:r>
            <a:r>
              <a:rPr lang="en-US" sz="1400" baseline="-25000" dirty="0">
                <a:latin typeface="Cambria" pitchFamily="18" charset="0"/>
              </a:rPr>
              <a:t>50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smtClean="0">
                <a:latin typeface="Cambria" pitchFamily="18" charset="0"/>
              </a:rPr>
              <a:t>=0,86 </a:t>
            </a:r>
            <a:r>
              <a:rPr lang="en-US" sz="1400" dirty="0" smtClean="0">
                <a:latin typeface="Cambria" pitchFamily="18" charset="0"/>
                <a:sym typeface="Symbol"/>
              </a:rPr>
              <a:t></a:t>
            </a:r>
            <a:r>
              <a:rPr lang="en-US" sz="1400" dirty="0" smtClean="0">
                <a:latin typeface="Cambria" pitchFamily="18" charset="0"/>
              </a:rPr>
              <a:t>g/ml</a:t>
            </a:r>
            <a:r>
              <a:rPr lang="en-US" sz="1400" b="1" dirty="0" smtClean="0">
                <a:latin typeface="Cambria" pitchFamily="18" charset="0"/>
              </a:rPr>
              <a:t>.)</a:t>
            </a:r>
          </a:p>
          <a:p>
            <a:r>
              <a:rPr lang="es-ES" sz="1400" b="1" dirty="0">
                <a:latin typeface="Cambria" pitchFamily="18" charset="0"/>
              </a:rPr>
              <a:t>12- O-</a:t>
            </a:r>
            <a:r>
              <a:rPr lang="es-ES" sz="1400" b="1" dirty="0" err="1">
                <a:latin typeface="Cambria" pitchFamily="18" charset="0"/>
              </a:rPr>
              <a:t>Metil</a:t>
            </a:r>
            <a:r>
              <a:rPr lang="es-ES" sz="1400" b="1" dirty="0">
                <a:latin typeface="Cambria" pitchFamily="18" charset="0"/>
              </a:rPr>
              <a:t>(+)-</a:t>
            </a:r>
            <a:r>
              <a:rPr lang="es-ES" sz="1400" b="1" dirty="0" err="1">
                <a:latin typeface="Cambria" pitchFamily="18" charset="0"/>
              </a:rPr>
              <a:t>curina</a:t>
            </a:r>
            <a:r>
              <a:rPr lang="es-ES" sz="1400" b="1" dirty="0">
                <a:latin typeface="Cambria" pitchFamily="18" charset="0"/>
              </a:rPr>
              <a:t> (S, S</a:t>
            </a:r>
            <a:r>
              <a:rPr lang="es-ES" sz="1400" b="1" dirty="0" smtClean="0">
                <a:latin typeface="Cambria" pitchFamily="18" charset="0"/>
              </a:rPr>
              <a:t>`)</a:t>
            </a:r>
            <a:r>
              <a:rPr lang="es-ES" sz="1400" dirty="0" smtClean="0">
                <a:latin typeface="Cambria" pitchFamily="18" charset="0"/>
              </a:rPr>
              <a:t>. </a:t>
            </a:r>
            <a:r>
              <a:rPr lang="en-US" sz="1400" dirty="0">
                <a:latin typeface="Cambria" pitchFamily="18" charset="0"/>
              </a:rPr>
              <a:t>(IC</a:t>
            </a:r>
            <a:r>
              <a:rPr lang="en-US" sz="1400" baseline="-25000" dirty="0">
                <a:latin typeface="Cambria" pitchFamily="18" charset="0"/>
              </a:rPr>
              <a:t>50</a:t>
            </a:r>
            <a:r>
              <a:rPr lang="en-US" sz="1400" dirty="0">
                <a:latin typeface="Cambria" pitchFamily="18" charset="0"/>
              </a:rPr>
              <a:t> =0,86 </a:t>
            </a:r>
            <a:r>
              <a:rPr lang="en-US" sz="1400" dirty="0">
                <a:latin typeface="Cambria" pitchFamily="18" charset="0"/>
                <a:sym typeface="Symbol"/>
              </a:rPr>
              <a:t></a:t>
            </a:r>
            <a:r>
              <a:rPr lang="en-US" sz="1400" dirty="0" smtClean="0">
                <a:latin typeface="Cambria" pitchFamily="18" charset="0"/>
              </a:rPr>
              <a:t>g/ml</a:t>
            </a:r>
            <a:r>
              <a:rPr lang="en-US" sz="1400" b="1" dirty="0" smtClean="0">
                <a:latin typeface="Cambria" pitchFamily="18" charset="0"/>
              </a:rPr>
              <a:t>.)</a:t>
            </a:r>
            <a:endParaRPr lang="en-US" sz="1400" b="1" dirty="0">
              <a:latin typeface="Cambria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406148" y="5805264"/>
            <a:ext cx="2912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 err="1" smtClean="0">
                <a:latin typeface="Cambria" pitchFamily="18" charset="0"/>
              </a:rPr>
              <a:t>Anfotericina</a:t>
            </a:r>
            <a:r>
              <a:rPr lang="es-ES" sz="1400" b="1" dirty="0" smtClean="0">
                <a:latin typeface="Cambria" pitchFamily="18" charset="0"/>
              </a:rPr>
              <a:t> B</a:t>
            </a:r>
            <a:r>
              <a:rPr lang="en-US" sz="1400" dirty="0" smtClean="0">
                <a:latin typeface="Cambria" pitchFamily="18" charset="0"/>
              </a:rPr>
              <a:t>. </a:t>
            </a:r>
            <a:r>
              <a:rPr lang="en-US" sz="1400" dirty="0">
                <a:latin typeface="Cambria" pitchFamily="18" charset="0"/>
              </a:rPr>
              <a:t>(IC</a:t>
            </a:r>
            <a:r>
              <a:rPr lang="en-US" sz="1400" baseline="-25000" dirty="0">
                <a:latin typeface="Cambria" pitchFamily="18" charset="0"/>
              </a:rPr>
              <a:t>50</a:t>
            </a:r>
            <a:r>
              <a:rPr lang="en-US" sz="1400" dirty="0">
                <a:latin typeface="Cambria" pitchFamily="18" charset="0"/>
              </a:rPr>
              <a:t> =</a:t>
            </a:r>
            <a:r>
              <a:rPr lang="en-US" sz="1400" dirty="0" smtClean="0">
                <a:latin typeface="Cambria" pitchFamily="18" charset="0"/>
              </a:rPr>
              <a:t>0,04 </a:t>
            </a:r>
            <a:r>
              <a:rPr lang="en-US" sz="1400" dirty="0">
                <a:latin typeface="Cambria" pitchFamily="18" charset="0"/>
                <a:sym typeface="Symbol"/>
              </a:rPr>
              <a:t></a:t>
            </a:r>
            <a:r>
              <a:rPr lang="en-US" sz="1400" dirty="0" smtClean="0">
                <a:latin typeface="Cambria" pitchFamily="18" charset="0"/>
              </a:rPr>
              <a:t>g/ml</a:t>
            </a:r>
            <a:r>
              <a:rPr lang="en-US" sz="1400" b="1" dirty="0">
                <a:latin typeface="Cambria" pitchFamily="18" charset="0"/>
              </a:rPr>
              <a:t>.)</a:t>
            </a:r>
          </a:p>
        </p:txBody>
      </p:sp>
      <p:grpSp>
        <p:nvGrpSpPr>
          <p:cNvPr id="23" name="22 Grupo"/>
          <p:cNvGrpSpPr/>
          <p:nvPr/>
        </p:nvGrpSpPr>
        <p:grpSpPr>
          <a:xfrm>
            <a:off x="5652120" y="3443271"/>
            <a:ext cx="2704587" cy="2642394"/>
            <a:chOff x="5740716" y="3443271"/>
            <a:chExt cx="2704587" cy="2642394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144" y="3443271"/>
              <a:ext cx="2376264" cy="2381895"/>
            </a:xfrm>
            <a:prstGeom prst="rect">
              <a:avLst/>
            </a:prstGeom>
          </p:spPr>
        </p:pic>
        <p:sp>
          <p:nvSpPr>
            <p:cNvPr id="10" name="9 Rectángulo"/>
            <p:cNvSpPr/>
            <p:nvPr/>
          </p:nvSpPr>
          <p:spPr>
            <a:xfrm>
              <a:off x="5740716" y="5747111"/>
              <a:ext cx="270458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i="1" dirty="0" err="1">
                  <a:latin typeface="Cambria" pitchFamily="18" charset="0"/>
                </a:rPr>
                <a:t>Chondodendron</a:t>
              </a:r>
              <a:r>
                <a:rPr lang="en-US" sz="1600" i="1" dirty="0">
                  <a:latin typeface="Cambria" pitchFamily="18" charset="0"/>
                </a:rPr>
                <a:t> </a:t>
              </a:r>
              <a:r>
                <a:rPr lang="en-US" sz="1600" i="1" dirty="0" err="1">
                  <a:latin typeface="Cambria" pitchFamily="18" charset="0"/>
                </a:rPr>
                <a:t>tomentosum</a:t>
              </a:r>
              <a:r>
                <a:rPr lang="en-US" sz="1600" dirty="0">
                  <a:latin typeface="Cambria" pitchFamily="18" charset="0"/>
                </a:rPr>
                <a:t> </a:t>
              </a:r>
              <a:endParaRPr lang="es-ES" sz="1600" dirty="0"/>
            </a:p>
          </p:txBody>
        </p:sp>
      </p:grpSp>
      <p:sp>
        <p:nvSpPr>
          <p:cNvPr id="27" name="26 Rectángulo"/>
          <p:cNvSpPr/>
          <p:nvPr/>
        </p:nvSpPr>
        <p:spPr>
          <a:xfrm>
            <a:off x="1226512" y="6146140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just">
              <a:buFont typeface="Arial" pitchFamily="34" charset="0"/>
              <a:buChar char="•"/>
            </a:pPr>
            <a:r>
              <a:rPr lang="en-US" sz="1400" dirty="0" err="1" smtClean="0"/>
              <a:t>Antileishmanial</a:t>
            </a:r>
            <a:r>
              <a:rPr lang="en-US" sz="1400" dirty="0" smtClean="0"/>
              <a:t> </a:t>
            </a:r>
            <a:r>
              <a:rPr lang="en-US" sz="1400" dirty="0" err="1" smtClean="0"/>
              <a:t>antitrypanosomal</a:t>
            </a:r>
            <a:r>
              <a:rPr lang="en-US" sz="1400" dirty="0" smtClean="0"/>
              <a:t> and cytotoxic screening and </a:t>
            </a:r>
            <a:r>
              <a:rPr lang="en-US" sz="1400" dirty="0" err="1" smtClean="0"/>
              <a:t>etnopharmacologically</a:t>
            </a:r>
            <a:r>
              <a:rPr lang="en-US" sz="1400" dirty="0" smtClean="0"/>
              <a:t> select Peruvian plants. </a:t>
            </a:r>
            <a:r>
              <a:rPr lang="en-US" sz="1400" b="1" dirty="0" smtClean="0"/>
              <a:t>Parasitology Research, </a:t>
            </a:r>
            <a:r>
              <a:rPr lang="en-US" sz="1400" dirty="0" smtClean="0"/>
              <a:t>Vol.13, </a:t>
            </a:r>
            <a:r>
              <a:rPr lang="en-US" sz="1400" dirty="0" err="1" smtClean="0"/>
              <a:t>pag</a:t>
            </a:r>
            <a:r>
              <a:rPr lang="en-US" sz="1400" dirty="0" smtClean="0"/>
              <a:t>. 984-988</a:t>
            </a:r>
            <a:endParaRPr lang="es-ES" sz="1400" dirty="0"/>
          </a:p>
        </p:txBody>
      </p:sp>
    </p:spTree>
    <p:extLst>
      <p:ext uri="{BB962C8B-B14F-4D97-AF65-F5344CB8AC3E}">
        <p14:creationId xmlns="" xmlns:p14="http://schemas.microsoft.com/office/powerpoint/2010/main" val="36326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5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/>
      <p:bldP spid="2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648</TotalTime>
  <Words>874</Words>
  <Application>Microsoft Office PowerPoint</Application>
  <PresentationFormat>Presentación en pantalla (4:3)</PresentationFormat>
  <Paragraphs>114</Paragraphs>
  <Slides>12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Solsticio</vt:lpstr>
      <vt:lpstr>CS ChemDraw Drawing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wirume</dc:creator>
  <cp:lastModifiedBy>Lastenia</cp:lastModifiedBy>
  <cp:revision>66</cp:revision>
  <dcterms:created xsi:type="dcterms:W3CDTF">2012-05-30T00:53:04Z</dcterms:created>
  <dcterms:modified xsi:type="dcterms:W3CDTF">2014-10-23T13:41:35Z</dcterms:modified>
</cp:coreProperties>
</file>