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15"/>
  </p:notesMasterIdLst>
  <p:handoutMasterIdLst>
    <p:handoutMasterId r:id="rId16"/>
  </p:handoutMasterIdLst>
  <p:sldIdLst>
    <p:sldId id="258" r:id="rId2"/>
    <p:sldId id="261" r:id="rId3"/>
    <p:sldId id="262" r:id="rId4"/>
    <p:sldId id="264" r:id="rId5"/>
    <p:sldId id="283" r:id="rId6"/>
    <p:sldId id="284" r:id="rId7"/>
    <p:sldId id="285" r:id="rId8"/>
    <p:sldId id="269" r:id="rId9"/>
    <p:sldId id="270" r:id="rId10"/>
    <p:sldId id="287" r:id="rId11"/>
    <p:sldId id="272" r:id="rId12"/>
    <p:sldId id="275" r:id="rId13"/>
    <p:sldId id="316" r:id="rId14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856FAF-89FD-41D5-BAED-3B32573CEC4F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300AA6BC-E187-41B5-8862-1657CCDCCFE4}">
      <dgm:prSet phldrT="[Texto]"/>
      <dgm:spPr>
        <a:noFill/>
      </dgm:spPr>
      <dgm:t>
        <a:bodyPr/>
        <a:lstStyle/>
        <a:p>
          <a:r>
            <a:rPr lang="es-PE" dirty="0" smtClean="0">
              <a:solidFill>
                <a:schemeClr val="tx1"/>
              </a:solidFill>
            </a:rPr>
            <a:t>Que los productores puedan asociarse y formalizar su organización</a:t>
          </a:r>
          <a:endParaRPr lang="es-PE" dirty="0">
            <a:solidFill>
              <a:schemeClr val="tx1"/>
            </a:solidFill>
          </a:endParaRPr>
        </a:p>
      </dgm:t>
    </dgm:pt>
    <dgm:pt modelId="{2F4B4E1F-6FE1-49AA-A8AD-B7C5BB178CCD}" type="parTrans" cxnId="{104B4994-DC83-4FFE-8CE4-D5625DC22CD6}">
      <dgm:prSet/>
      <dgm:spPr/>
      <dgm:t>
        <a:bodyPr/>
        <a:lstStyle/>
        <a:p>
          <a:endParaRPr lang="es-PE"/>
        </a:p>
      </dgm:t>
    </dgm:pt>
    <dgm:pt modelId="{0EE5F8CC-FC4A-4324-9EC5-C1F30CC9A600}" type="sibTrans" cxnId="{104B4994-DC83-4FFE-8CE4-D5625DC22CD6}">
      <dgm:prSet/>
      <dgm:spPr/>
      <dgm:t>
        <a:bodyPr/>
        <a:lstStyle/>
        <a:p>
          <a:endParaRPr lang="es-PE"/>
        </a:p>
      </dgm:t>
    </dgm:pt>
    <dgm:pt modelId="{D8EE3B9D-BC22-4656-BABC-3692E5228E4A}">
      <dgm:prSet phldrT="[Texto]"/>
      <dgm:spPr>
        <a:noFill/>
      </dgm:spPr>
      <dgm:t>
        <a:bodyPr/>
        <a:lstStyle/>
        <a:p>
          <a:r>
            <a:rPr lang="es-PE" dirty="0" smtClean="0">
              <a:solidFill>
                <a:schemeClr val="tx1"/>
              </a:solidFill>
            </a:rPr>
            <a:t>Mejoras en la gestión de su negocio</a:t>
          </a:r>
          <a:endParaRPr lang="es-PE" dirty="0">
            <a:solidFill>
              <a:schemeClr val="tx1"/>
            </a:solidFill>
          </a:endParaRPr>
        </a:p>
      </dgm:t>
    </dgm:pt>
    <dgm:pt modelId="{B66C5579-F4B9-4E16-BC1B-CEE9E7163B05}" type="parTrans" cxnId="{C7C7A70D-AA2B-44CD-BEAA-FF1C54455542}">
      <dgm:prSet/>
      <dgm:spPr/>
      <dgm:t>
        <a:bodyPr/>
        <a:lstStyle/>
        <a:p>
          <a:endParaRPr lang="es-PE"/>
        </a:p>
      </dgm:t>
    </dgm:pt>
    <dgm:pt modelId="{396F3279-FFFF-42CE-862D-B2EA5503B562}" type="sibTrans" cxnId="{C7C7A70D-AA2B-44CD-BEAA-FF1C54455542}">
      <dgm:prSet/>
      <dgm:spPr/>
      <dgm:t>
        <a:bodyPr/>
        <a:lstStyle/>
        <a:p>
          <a:endParaRPr lang="es-PE"/>
        </a:p>
      </dgm:t>
    </dgm:pt>
    <dgm:pt modelId="{2D5DF101-3295-465A-9FA5-DBF89DCA46D3}">
      <dgm:prSet phldrT="[Texto]"/>
      <dgm:spPr>
        <a:noFill/>
      </dgm:spPr>
      <dgm:t>
        <a:bodyPr/>
        <a:lstStyle/>
        <a:p>
          <a:r>
            <a:rPr lang="es-PE" dirty="0" smtClean="0">
              <a:solidFill>
                <a:schemeClr val="tx1"/>
              </a:solidFill>
            </a:rPr>
            <a:t>Mejoras tecnológicas en la producción</a:t>
          </a:r>
          <a:endParaRPr lang="es-PE" dirty="0">
            <a:solidFill>
              <a:schemeClr val="tx1"/>
            </a:solidFill>
          </a:endParaRPr>
        </a:p>
      </dgm:t>
    </dgm:pt>
    <dgm:pt modelId="{BB8AC4B3-1387-4C92-8E76-1D0A6448183B}" type="parTrans" cxnId="{20C77322-0A19-4081-9F0E-5ED6E3D64AEA}">
      <dgm:prSet/>
      <dgm:spPr/>
      <dgm:t>
        <a:bodyPr/>
        <a:lstStyle/>
        <a:p>
          <a:endParaRPr lang="es-PE"/>
        </a:p>
      </dgm:t>
    </dgm:pt>
    <dgm:pt modelId="{E36358E2-8072-4E51-ACB1-9932DCD6048C}" type="sibTrans" cxnId="{20C77322-0A19-4081-9F0E-5ED6E3D64AEA}">
      <dgm:prSet/>
      <dgm:spPr/>
      <dgm:t>
        <a:bodyPr/>
        <a:lstStyle/>
        <a:p>
          <a:endParaRPr lang="es-PE"/>
        </a:p>
      </dgm:t>
    </dgm:pt>
    <dgm:pt modelId="{81871183-D537-49EA-B5C4-243B93261275}" type="pres">
      <dgm:prSet presAssocID="{1E856FAF-89FD-41D5-BAED-3B32573CEC4F}" presName="Name0" presStyleCnt="0">
        <dgm:presLayoutVars>
          <dgm:dir/>
          <dgm:resizeHandles val="exact"/>
        </dgm:presLayoutVars>
      </dgm:prSet>
      <dgm:spPr/>
    </dgm:pt>
    <dgm:pt modelId="{D6882A44-FEB1-406C-8E65-CD432093E880}" type="pres">
      <dgm:prSet presAssocID="{1E856FAF-89FD-41D5-BAED-3B32573CEC4F}" presName="bkgdShp" presStyleLbl="alignAccFollowNode1" presStyleIdx="0" presStyleCnt="1"/>
      <dgm:spPr/>
    </dgm:pt>
    <dgm:pt modelId="{9E92836D-DB34-4197-BD70-09E641AFE8F0}" type="pres">
      <dgm:prSet presAssocID="{1E856FAF-89FD-41D5-BAED-3B32573CEC4F}" presName="linComp" presStyleCnt="0"/>
      <dgm:spPr/>
    </dgm:pt>
    <dgm:pt modelId="{2E223818-2072-4804-8029-62EB901D2279}" type="pres">
      <dgm:prSet presAssocID="{300AA6BC-E187-41B5-8862-1657CCDCCFE4}" presName="compNode" presStyleCnt="0"/>
      <dgm:spPr/>
    </dgm:pt>
    <dgm:pt modelId="{26627EE0-3853-40FA-972D-7FB20D8832E1}" type="pres">
      <dgm:prSet presAssocID="{300AA6BC-E187-41B5-8862-1657CCDCCFE4}" presName="node" presStyleLbl="node1" presStyleIdx="0" presStyleCnt="3" custScaleX="14268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70F398F-63B1-49FD-8697-EDD66ABB6CF4}" type="pres">
      <dgm:prSet presAssocID="{300AA6BC-E187-41B5-8862-1657CCDCCFE4}" presName="invisiNode" presStyleLbl="node1" presStyleIdx="0" presStyleCnt="3"/>
      <dgm:spPr/>
    </dgm:pt>
    <dgm:pt modelId="{5D76B61B-B805-4568-A426-5A56C26B259D}" type="pres">
      <dgm:prSet presAssocID="{300AA6BC-E187-41B5-8862-1657CCDCCFE4}" presName="imagNode" presStyleLbl="fgImgPlace1" presStyleIdx="0" presStyleCnt="3" custScaleX="126883" custScaleY="13006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962E157-B83B-482D-8563-E143A3AF544E}" type="pres">
      <dgm:prSet presAssocID="{0EE5F8CC-FC4A-4324-9EC5-C1F30CC9A600}" presName="sibTrans" presStyleLbl="sibTrans2D1" presStyleIdx="0" presStyleCnt="0"/>
      <dgm:spPr/>
      <dgm:t>
        <a:bodyPr/>
        <a:lstStyle/>
        <a:p>
          <a:endParaRPr lang="es-PE"/>
        </a:p>
      </dgm:t>
    </dgm:pt>
    <dgm:pt modelId="{A3BAA46A-EEA3-4434-B787-5CF1A58C40E5}" type="pres">
      <dgm:prSet presAssocID="{D8EE3B9D-BC22-4656-BABC-3692E5228E4A}" presName="compNode" presStyleCnt="0"/>
      <dgm:spPr/>
    </dgm:pt>
    <dgm:pt modelId="{34497921-2DC8-4EC1-ABB8-27FA95835AF1}" type="pres">
      <dgm:prSet presAssocID="{D8EE3B9D-BC22-4656-BABC-3692E5228E4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70220FE-213A-4BAC-A065-B59410DE13C5}" type="pres">
      <dgm:prSet presAssocID="{D8EE3B9D-BC22-4656-BABC-3692E5228E4A}" presName="invisiNode" presStyleLbl="node1" presStyleIdx="1" presStyleCnt="3"/>
      <dgm:spPr/>
    </dgm:pt>
    <dgm:pt modelId="{FB0BF7C7-C820-4334-847B-AE8D83FCE130}" type="pres">
      <dgm:prSet presAssocID="{D8EE3B9D-BC22-4656-BABC-3692E5228E4A}" presName="imagNode" presStyleLbl="fgImgPlace1" presStyleIdx="1" presStyleCnt="3" custScaleX="135255" custScaleY="11806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964AA9F-E3C6-429C-A1AD-ACD16D5AF213}" type="pres">
      <dgm:prSet presAssocID="{396F3279-FFFF-42CE-862D-B2EA5503B562}" presName="sibTrans" presStyleLbl="sibTrans2D1" presStyleIdx="0" presStyleCnt="0"/>
      <dgm:spPr/>
      <dgm:t>
        <a:bodyPr/>
        <a:lstStyle/>
        <a:p>
          <a:endParaRPr lang="es-PE"/>
        </a:p>
      </dgm:t>
    </dgm:pt>
    <dgm:pt modelId="{93776469-AD58-4137-976A-1F98CF74D607}" type="pres">
      <dgm:prSet presAssocID="{2D5DF101-3295-465A-9FA5-DBF89DCA46D3}" presName="compNode" presStyleCnt="0"/>
      <dgm:spPr/>
    </dgm:pt>
    <dgm:pt modelId="{638770AE-0A36-4395-8725-DAA75DFBF4E9}" type="pres">
      <dgm:prSet presAssocID="{2D5DF101-3295-465A-9FA5-DBF89DCA46D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674EFC2-7030-42E0-9503-03000F82B742}" type="pres">
      <dgm:prSet presAssocID="{2D5DF101-3295-465A-9FA5-DBF89DCA46D3}" presName="invisiNode" presStyleLbl="node1" presStyleIdx="2" presStyleCnt="3"/>
      <dgm:spPr/>
    </dgm:pt>
    <dgm:pt modelId="{96638FD3-65A8-4734-A875-2E90716F4374}" type="pres">
      <dgm:prSet presAssocID="{2D5DF101-3295-465A-9FA5-DBF89DCA46D3}" presName="imagNode" presStyleLbl="fgImgPlace1" presStyleIdx="2" presStyleCnt="3" custScaleX="131824" custScaleY="11806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0C77322-0A19-4081-9F0E-5ED6E3D64AEA}" srcId="{1E856FAF-89FD-41D5-BAED-3B32573CEC4F}" destId="{2D5DF101-3295-465A-9FA5-DBF89DCA46D3}" srcOrd="2" destOrd="0" parTransId="{BB8AC4B3-1387-4C92-8E76-1D0A6448183B}" sibTransId="{E36358E2-8072-4E51-ACB1-9932DCD6048C}"/>
    <dgm:cxn modelId="{C7C7A70D-AA2B-44CD-BEAA-FF1C54455542}" srcId="{1E856FAF-89FD-41D5-BAED-3B32573CEC4F}" destId="{D8EE3B9D-BC22-4656-BABC-3692E5228E4A}" srcOrd="1" destOrd="0" parTransId="{B66C5579-F4B9-4E16-BC1B-CEE9E7163B05}" sibTransId="{396F3279-FFFF-42CE-862D-B2EA5503B562}"/>
    <dgm:cxn modelId="{104B4994-DC83-4FFE-8CE4-D5625DC22CD6}" srcId="{1E856FAF-89FD-41D5-BAED-3B32573CEC4F}" destId="{300AA6BC-E187-41B5-8862-1657CCDCCFE4}" srcOrd="0" destOrd="0" parTransId="{2F4B4E1F-6FE1-49AA-A8AD-B7C5BB178CCD}" sibTransId="{0EE5F8CC-FC4A-4324-9EC5-C1F30CC9A600}"/>
    <dgm:cxn modelId="{38DBAB5C-ED50-4F3C-8887-BD5407AFCC30}" type="presOf" srcId="{396F3279-FFFF-42CE-862D-B2EA5503B562}" destId="{C964AA9F-E3C6-429C-A1AD-ACD16D5AF213}" srcOrd="0" destOrd="0" presId="urn:microsoft.com/office/officeart/2005/8/layout/pList2"/>
    <dgm:cxn modelId="{E01C88F9-7ED1-4C42-A229-7662D37C906A}" type="presOf" srcId="{D8EE3B9D-BC22-4656-BABC-3692E5228E4A}" destId="{34497921-2DC8-4EC1-ABB8-27FA95835AF1}" srcOrd="0" destOrd="0" presId="urn:microsoft.com/office/officeart/2005/8/layout/pList2"/>
    <dgm:cxn modelId="{F330F39A-0682-40B1-A5D3-3524E427CE27}" type="presOf" srcId="{2D5DF101-3295-465A-9FA5-DBF89DCA46D3}" destId="{638770AE-0A36-4395-8725-DAA75DFBF4E9}" srcOrd="0" destOrd="0" presId="urn:microsoft.com/office/officeart/2005/8/layout/pList2"/>
    <dgm:cxn modelId="{51F1965D-0107-4A62-9910-98AAA6910F6E}" type="presOf" srcId="{300AA6BC-E187-41B5-8862-1657CCDCCFE4}" destId="{26627EE0-3853-40FA-972D-7FB20D8832E1}" srcOrd="0" destOrd="0" presId="urn:microsoft.com/office/officeart/2005/8/layout/pList2"/>
    <dgm:cxn modelId="{611C89EF-A102-4416-BB58-705FD30CC2EA}" type="presOf" srcId="{1E856FAF-89FD-41D5-BAED-3B32573CEC4F}" destId="{81871183-D537-49EA-B5C4-243B93261275}" srcOrd="0" destOrd="0" presId="urn:microsoft.com/office/officeart/2005/8/layout/pList2"/>
    <dgm:cxn modelId="{2B064292-1859-433E-A0D2-D6E0841321A0}" type="presOf" srcId="{0EE5F8CC-FC4A-4324-9EC5-C1F30CC9A600}" destId="{C962E157-B83B-482D-8563-E143A3AF544E}" srcOrd="0" destOrd="0" presId="urn:microsoft.com/office/officeart/2005/8/layout/pList2"/>
    <dgm:cxn modelId="{8B3D7B83-AFE5-4D4E-92D4-32D107C512B8}" type="presParOf" srcId="{81871183-D537-49EA-B5C4-243B93261275}" destId="{D6882A44-FEB1-406C-8E65-CD432093E880}" srcOrd="0" destOrd="0" presId="urn:microsoft.com/office/officeart/2005/8/layout/pList2"/>
    <dgm:cxn modelId="{E1615E39-1488-414C-BEC6-79FF0696D498}" type="presParOf" srcId="{81871183-D537-49EA-B5C4-243B93261275}" destId="{9E92836D-DB34-4197-BD70-09E641AFE8F0}" srcOrd="1" destOrd="0" presId="urn:microsoft.com/office/officeart/2005/8/layout/pList2"/>
    <dgm:cxn modelId="{D44F22A4-1FC9-4A9B-BD01-680D7438B76D}" type="presParOf" srcId="{9E92836D-DB34-4197-BD70-09E641AFE8F0}" destId="{2E223818-2072-4804-8029-62EB901D2279}" srcOrd="0" destOrd="0" presId="urn:microsoft.com/office/officeart/2005/8/layout/pList2"/>
    <dgm:cxn modelId="{EEA25112-F8EE-44D5-B3DC-CCB3AE6BCC3F}" type="presParOf" srcId="{2E223818-2072-4804-8029-62EB901D2279}" destId="{26627EE0-3853-40FA-972D-7FB20D8832E1}" srcOrd="0" destOrd="0" presId="urn:microsoft.com/office/officeart/2005/8/layout/pList2"/>
    <dgm:cxn modelId="{C02C2342-1276-4D7E-AC9B-CA76DA79A1D4}" type="presParOf" srcId="{2E223818-2072-4804-8029-62EB901D2279}" destId="{770F398F-63B1-49FD-8697-EDD66ABB6CF4}" srcOrd="1" destOrd="0" presId="urn:microsoft.com/office/officeart/2005/8/layout/pList2"/>
    <dgm:cxn modelId="{5E96F916-2190-4E1F-8F6B-5A36DD02D959}" type="presParOf" srcId="{2E223818-2072-4804-8029-62EB901D2279}" destId="{5D76B61B-B805-4568-A426-5A56C26B259D}" srcOrd="2" destOrd="0" presId="urn:microsoft.com/office/officeart/2005/8/layout/pList2"/>
    <dgm:cxn modelId="{85C223D4-D876-4E44-83A2-28AB7BA4D8DF}" type="presParOf" srcId="{9E92836D-DB34-4197-BD70-09E641AFE8F0}" destId="{C962E157-B83B-482D-8563-E143A3AF544E}" srcOrd="1" destOrd="0" presId="urn:microsoft.com/office/officeart/2005/8/layout/pList2"/>
    <dgm:cxn modelId="{997CBEF3-9C20-4708-997F-B83128B15DAD}" type="presParOf" srcId="{9E92836D-DB34-4197-BD70-09E641AFE8F0}" destId="{A3BAA46A-EEA3-4434-B787-5CF1A58C40E5}" srcOrd="2" destOrd="0" presId="urn:microsoft.com/office/officeart/2005/8/layout/pList2"/>
    <dgm:cxn modelId="{0EAC08A5-CB95-41FE-86E9-3BE95E369336}" type="presParOf" srcId="{A3BAA46A-EEA3-4434-B787-5CF1A58C40E5}" destId="{34497921-2DC8-4EC1-ABB8-27FA95835AF1}" srcOrd="0" destOrd="0" presId="urn:microsoft.com/office/officeart/2005/8/layout/pList2"/>
    <dgm:cxn modelId="{3D75D1F3-B4B7-4884-A83D-F62B96EA724D}" type="presParOf" srcId="{A3BAA46A-EEA3-4434-B787-5CF1A58C40E5}" destId="{C70220FE-213A-4BAC-A065-B59410DE13C5}" srcOrd="1" destOrd="0" presId="urn:microsoft.com/office/officeart/2005/8/layout/pList2"/>
    <dgm:cxn modelId="{CC82DC4E-F926-431D-99BA-9C95824B2512}" type="presParOf" srcId="{A3BAA46A-EEA3-4434-B787-5CF1A58C40E5}" destId="{FB0BF7C7-C820-4334-847B-AE8D83FCE130}" srcOrd="2" destOrd="0" presId="urn:microsoft.com/office/officeart/2005/8/layout/pList2"/>
    <dgm:cxn modelId="{BA06D7B9-A16E-491B-B27D-DD6926043A5A}" type="presParOf" srcId="{9E92836D-DB34-4197-BD70-09E641AFE8F0}" destId="{C964AA9F-E3C6-429C-A1AD-ACD16D5AF213}" srcOrd="3" destOrd="0" presId="urn:microsoft.com/office/officeart/2005/8/layout/pList2"/>
    <dgm:cxn modelId="{430961B1-7857-4EBB-AC6F-1D055BBFCD18}" type="presParOf" srcId="{9E92836D-DB34-4197-BD70-09E641AFE8F0}" destId="{93776469-AD58-4137-976A-1F98CF74D607}" srcOrd="4" destOrd="0" presId="urn:microsoft.com/office/officeart/2005/8/layout/pList2"/>
    <dgm:cxn modelId="{2DE0D822-314C-4BB7-A781-6B594334148F}" type="presParOf" srcId="{93776469-AD58-4137-976A-1F98CF74D607}" destId="{638770AE-0A36-4395-8725-DAA75DFBF4E9}" srcOrd="0" destOrd="0" presId="urn:microsoft.com/office/officeart/2005/8/layout/pList2"/>
    <dgm:cxn modelId="{E6D2D4E9-5BB5-4C24-8866-B0F6E261597F}" type="presParOf" srcId="{93776469-AD58-4137-976A-1F98CF74D607}" destId="{8674EFC2-7030-42E0-9503-03000F82B742}" srcOrd="1" destOrd="0" presId="urn:microsoft.com/office/officeart/2005/8/layout/pList2"/>
    <dgm:cxn modelId="{097FD4EC-50CA-4863-BE41-9969FEFB48EA}" type="presParOf" srcId="{93776469-AD58-4137-976A-1F98CF74D607}" destId="{96638FD3-65A8-4734-A875-2E90716F437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B091D3-8AA7-400E-831C-EC40ECBCA982}" type="doc">
      <dgm:prSet loTypeId="urn:microsoft.com/office/officeart/2005/8/layout/list1" loCatId="list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9B5F506F-A4FA-4022-B8EC-F71D3B2C3812}">
      <dgm:prSet phldrT="[Texto]" custT="1"/>
      <dgm:spPr>
        <a:solidFill>
          <a:schemeClr val="bg2">
            <a:lumMod val="90000"/>
          </a:schemeClr>
        </a:solidFill>
        <a:effectLst/>
      </dgm:spPr>
      <dgm:t>
        <a:bodyPr/>
        <a:lstStyle/>
        <a:p>
          <a:r>
            <a:rPr lang="es-PE" sz="2800" b="1" dirty="0" smtClean="0">
              <a:solidFill>
                <a:schemeClr val="tx1"/>
              </a:solidFill>
              <a:latin typeface="+mn-lt"/>
            </a:rPr>
            <a:t>Asociatividad</a:t>
          </a:r>
          <a:endParaRPr lang="es-ES" sz="2800" b="1" dirty="0">
            <a:solidFill>
              <a:schemeClr val="tx1"/>
            </a:solidFill>
            <a:latin typeface="+mn-lt"/>
          </a:endParaRPr>
        </a:p>
      </dgm:t>
    </dgm:pt>
    <dgm:pt modelId="{97150CD3-4DEF-4276-9D64-7CE34E9D30F5}" type="parTrans" cxnId="{07AFD144-368A-42A6-93C2-1E982ABE5C63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F7CEA78F-4629-4D28-BADB-53189CECDFF4}" type="sibTrans" cxnId="{07AFD144-368A-42A6-93C2-1E982ABE5C63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4C9F2E54-9AB7-42E8-AD07-586BBBD85471}">
      <dgm:prSet phldrT="[Texto]" custT="1"/>
      <dgm:spPr>
        <a:solidFill>
          <a:schemeClr val="accent6">
            <a:lumMod val="20000"/>
            <a:lumOff val="80000"/>
          </a:schemeClr>
        </a:solidFill>
        <a:effectLst/>
      </dgm:spPr>
      <dgm:t>
        <a:bodyPr/>
        <a:lstStyle/>
        <a:p>
          <a:r>
            <a:rPr lang="es-PE" sz="2800" b="1" smtClean="0">
              <a:solidFill>
                <a:schemeClr val="tx1"/>
              </a:solidFill>
              <a:latin typeface="+mn-lt"/>
            </a:rPr>
            <a:t>Gestión</a:t>
          </a:r>
          <a:endParaRPr lang="es-ES" sz="2800" b="1" dirty="0">
            <a:solidFill>
              <a:schemeClr val="tx1"/>
            </a:solidFill>
            <a:latin typeface="+mn-lt"/>
          </a:endParaRPr>
        </a:p>
      </dgm:t>
    </dgm:pt>
    <dgm:pt modelId="{40BFC688-4F30-46D2-B90C-68C6C386171E}" type="parTrans" cxnId="{926A96A1-6191-4B35-857A-6E28DEE65B2B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C6198ACB-849B-4D31-9CF2-B26B34DA7D52}" type="sibTrans" cxnId="{926A96A1-6191-4B35-857A-6E28DEE65B2B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004E5489-18F5-4B6C-9998-9FC27601B881}">
      <dgm:prSet phldrT="[Texto]" custT="1"/>
      <dgm:spPr>
        <a:solidFill>
          <a:schemeClr val="accent5">
            <a:lumMod val="20000"/>
            <a:lumOff val="80000"/>
          </a:schemeClr>
        </a:solidFill>
        <a:effectLst/>
      </dgm:spPr>
      <dgm:t>
        <a:bodyPr/>
        <a:lstStyle/>
        <a:p>
          <a:r>
            <a:rPr lang="es-PE" sz="2800" b="1" dirty="0" smtClean="0">
              <a:solidFill>
                <a:schemeClr val="tx1"/>
              </a:solidFill>
              <a:latin typeface="+mn-lt"/>
            </a:rPr>
            <a:t>Adopción de Tecnología</a:t>
          </a:r>
          <a:endParaRPr lang="es-ES" sz="2800" b="1" dirty="0">
            <a:solidFill>
              <a:schemeClr val="tx1"/>
            </a:solidFill>
            <a:latin typeface="+mn-lt"/>
          </a:endParaRPr>
        </a:p>
      </dgm:t>
    </dgm:pt>
    <dgm:pt modelId="{10834F50-CFEF-443E-8711-EBD92F2E9715}" type="parTrans" cxnId="{A3D8A084-6F92-43B6-B1BC-FE58C25D61A2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972CFD24-0AB5-43D1-9256-58A5702743B3}" type="sibTrans" cxnId="{A3D8A084-6F92-43B6-B1BC-FE58C25D61A2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3321A5F6-8274-4AD4-A12C-8DD8636AAE5A}">
      <dgm:prSet phldrT="[Texto]" custT="1"/>
      <dgm:spPr>
        <a:ln>
          <a:solidFill>
            <a:schemeClr val="bg2">
              <a:lumMod val="10000"/>
            </a:schemeClr>
          </a:solidFill>
        </a:ln>
      </dgm:spPr>
      <dgm:t>
        <a:bodyPr lIns="180000" rIns="180000"/>
        <a:lstStyle/>
        <a:p>
          <a:r>
            <a:rPr lang="es-ES" sz="2400" dirty="0" smtClean="0">
              <a:latin typeface="+mn-lt"/>
              <a:cs typeface="Calibri" pitchFamily="34" charset="0"/>
            </a:rPr>
            <a:t>Reembolso de los gastos de constitución formal de las organizaciones de productores.</a:t>
          </a:r>
          <a:endParaRPr lang="es-ES" sz="2400" dirty="0">
            <a:latin typeface="+mn-lt"/>
          </a:endParaRPr>
        </a:p>
      </dgm:t>
    </dgm:pt>
    <dgm:pt modelId="{FF4FBD4D-BCA8-46BA-AA24-F07C02C8C7C4}" type="parTrans" cxnId="{50C3E1C5-321E-48CC-832B-4BB4CF7EF9D6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EB5770DC-BD21-4F6D-84B8-AE8CA1A72789}" type="sibTrans" cxnId="{50C3E1C5-321E-48CC-832B-4BB4CF7EF9D6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1177A96A-D36A-4FFB-BAB5-DA17C0C68B91}">
      <dgm:prSet phldrT="[Texto]" custT="1"/>
      <dgm:spPr>
        <a:ln>
          <a:solidFill>
            <a:schemeClr val="accent6">
              <a:lumMod val="50000"/>
            </a:schemeClr>
          </a:solidFill>
        </a:ln>
      </dgm:spPr>
      <dgm:t>
        <a:bodyPr lIns="180000" rIns="180000"/>
        <a:lstStyle/>
        <a:p>
          <a:r>
            <a:rPr lang="es-ES" sz="2400" dirty="0" smtClean="0">
              <a:latin typeface="+mn-lt"/>
              <a:cs typeface="Calibri" pitchFamily="34" charset="0"/>
            </a:rPr>
            <a:t>Cofinanciamiento de un gerente para la organización.</a:t>
          </a:r>
          <a:endParaRPr lang="es-ES" sz="2400" dirty="0">
            <a:latin typeface="+mn-lt"/>
          </a:endParaRPr>
        </a:p>
      </dgm:t>
    </dgm:pt>
    <dgm:pt modelId="{C8161D05-EBE4-4902-B449-3DF5CAAD21B6}" type="parTrans" cxnId="{1DFDDADB-D88B-4517-80FC-2573EF87F209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9E20A01A-A64D-416B-A254-0EA62808FEA8}" type="sibTrans" cxnId="{1DFDDADB-D88B-4517-80FC-2573EF87F209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1F3219A7-E38C-49CC-AEB0-C429884BBEA8}">
      <dgm:prSet phldrT="[Texto]" custT="1"/>
      <dgm:spPr>
        <a:ln>
          <a:solidFill>
            <a:schemeClr val="accent1">
              <a:lumMod val="50000"/>
            </a:schemeClr>
          </a:solidFill>
        </a:ln>
      </dgm:spPr>
      <dgm:t>
        <a:bodyPr lIns="180000" rIns="180000"/>
        <a:lstStyle/>
        <a:p>
          <a:r>
            <a:rPr lang="es-ES" sz="2400" dirty="0" smtClean="0">
              <a:latin typeface="+mn-lt"/>
              <a:cs typeface="Calibri" pitchFamily="34" charset="0"/>
            </a:rPr>
            <a:t>Cofinanciamiento de bienes y servicios necesarios para lograr mejoras productivas o de comercialización.</a:t>
          </a:r>
          <a:endParaRPr lang="es-ES" sz="2400" dirty="0">
            <a:latin typeface="+mn-lt"/>
          </a:endParaRPr>
        </a:p>
      </dgm:t>
    </dgm:pt>
    <dgm:pt modelId="{F8B70A2D-D3F2-4ED7-913E-5DD43FCC52DB}" type="parTrans" cxnId="{2FFDA423-BDDD-41DE-88C6-E0BFFBD35E3E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F7AC215F-BB5A-4517-9971-26B1A002E4C6}" type="sibTrans" cxnId="{2FFDA423-BDDD-41DE-88C6-E0BFFBD35E3E}">
      <dgm:prSet/>
      <dgm:spPr/>
      <dgm:t>
        <a:bodyPr/>
        <a:lstStyle/>
        <a:p>
          <a:endParaRPr lang="es-ES" sz="2800">
            <a:solidFill>
              <a:schemeClr val="tx1"/>
            </a:solidFill>
            <a:latin typeface="+mn-lt"/>
          </a:endParaRPr>
        </a:p>
      </dgm:t>
    </dgm:pt>
    <dgm:pt modelId="{6AF7B6D3-5D6B-4905-8965-058D86AFDD6B}" type="pres">
      <dgm:prSet presAssocID="{1AB091D3-8AA7-400E-831C-EC40ECBCA98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4CC9020-2265-497D-9B1B-2C5F66827037}" type="pres">
      <dgm:prSet presAssocID="{9B5F506F-A4FA-4022-B8EC-F71D3B2C3812}" presName="parentLin" presStyleCnt="0"/>
      <dgm:spPr/>
    </dgm:pt>
    <dgm:pt modelId="{3A7AC51C-F1C4-4DE6-BA37-E3F85BC84DF2}" type="pres">
      <dgm:prSet presAssocID="{9B5F506F-A4FA-4022-B8EC-F71D3B2C3812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B40B7335-33A5-46EE-9F05-DA5ACC48F8CE}" type="pres">
      <dgm:prSet presAssocID="{9B5F506F-A4FA-4022-B8EC-F71D3B2C381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8A480C-E75B-422C-94C9-6F56C54F36B3}" type="pres">
      <dgm:prSet presAssocID="{9B5F506F-A4FA-4022-B8EC-F71D3B2C3812}" presName="negativeSpace" presStyleCnt="0"/>
      <dgm:spPr/>
    </dgm:pt>
    <dgm:pt modelId="{FC541FEE-654A-4009-9404-3438AC8376F4}" type="pres">
      <dgm:prSet presAssocID="{9B5F506F-A4FA-4022-B8EC-F71D3B2C3812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D55920-D21D-467A-A6D7-E856831B71C9}" type="pres">
      <dgm:prSet presAssocID="{F7CEA78F-4629-4D28-BADB-53189CECDFF4}" presName="spaceBetweenRectangles" presStyleCnt="0"/>
      <dgm:spPr/>
    </dgm:pt>
    <dgm:pt modelId="{66298871-414A-495E-BFBC-D3CD50F40A6E}" type="pres">
      <dgm:prSet presAssocID="{4C9F2E54-9AB7-42E8-AD07-586BBBD85471}" presName="parentLin" presStyleCnt="0"/>
      <dgm:spPr/>
    </dgm:pt>
    <dgm:pt modelId="{3CA1A06E-071A-49E4-919B-67CE86E6157B}" type="pres">
      <dgm:prSet presAssocID="{4C9F2E54-9AB7-42E8-AD07-586BBBD85471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5A11C363-0D91-490F-A4EA-56FA4BE166EF}" type="pres">
      <dgm:prSet presAssocID="{4C9F2E54-9AB7-42E8-AD07-586BBBD8547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7D8D2B-6D7E-4D92-9455-3440A9555F7C}" type="pres">
      <dgm:prSet presAssocID="{4C9F2E54-9AB7-42E8-AD07-586BBBD85471}" presName="negativeSpace" presStyleCnt="0"/>
      <dgm:spPr/>
    </dgm:pt>
    <dgm:pt modelId="{B832A16F-4EF8-416A-8AAA-C3FE4361F5FA}" type="pres">
      <dgm:prSet presAssocID="{4C9F2E54-9AB7-42E8-AD07-586BBBD8547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00CE34-4DD1-4462-8282-4C8A2ADCAB68}" type="pres">
      <dgm:prSet presAssocID="{C6198ACB-849B-4D31-9CF2-B26B34DA7D52}" presName="spaceBetweenRectangles" presStyleCnt="0"/>
      <dgm:spPr/>
    </dgm:pt>
    <dgm:pt modelId="{949042FC-FD3B-4F7D-838A-0D5BCAC69A34}" type="pres">
      <dgm:prSet presAssocID="{004E5489-18F5-4B6C-9998-9FC27601B881}" presName="parentLin" presStyleCnt="0"/>
      <dgm:spPr/>
    </dgm:pt>
    <dgm:pt modelId="{54093430-B4AA-415E-BB96-06AAAAE782F2}" type="pres">
      <dgm:prSet presAssocID="{004E5489-18F5-4B6C-9998-9FC27601B881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FBD930A0-6693-4700-9388-D703DD3C2AC7}" type="pres">
      <dgm:prSet presAssocID="{004E5489-18F5-4B6C-9998-9FC27601B88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C1F0C1-57BD-43B9-A3A7-5378D5CD1D44}" type="pres">
      <dgm:prSet presAssocID="{004E5489-18F5-4B6C-9998-9FC27601B881}" presName="negativeSpace" presStyleCnt="0"/>
      <dgm:spPr/>
    </dgm:pt>
    <dgm:pt modelId="{26493AA4-34E3-464B-BAC0-90C4EC1FAE84}" type="pres">
      <dgm:prSet presAssocID="{004E5489-18F5-4B6C-9998-9FC27601B881}" presName="childText" presStyleLbl="conFgAcc1" presStyleIdx="2" presStyleCnt="3" custScaleY="9973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B9FBE03-C4E4-48A7-8411-9699764E39EE}" type="presOf" srcId="{4C9F2E54-9AB7-42E8-AD07-586BBBD85471}" destId="{3CA1A06E-071A-49E4-919B-67CE86E6157B}" srcOrd="0" destOrd="0" presId="urn:microsoft.com/office/officeart/2005/8/layout/list1"/>
    <dgm:cxn modelId="{1DFDDADB-D88B-4517-80FC-2573EF87F209}" srcId="{4C9F2E54-9AB7-42E8-AD07-586BBBD85471}" destId="{1177A96A-D36A-4FFB-BAB5-DA17C0C68B91}" srcOrd="0" destOrd="0" parTransId="{C8161D05-EBE4-4902-B449-3DF5CAAD21B6}" sibTransId="{9E20A01A-A64D-416B-A254-0EA62808FEA8}"/>
    <dgm:cxn modelId="{3A6171DC-A212-494F-AB71-0CB6346A5E06}" type="presOf" srcId="{3321A5F6-8274-4AD4-A12C-8DD8636AAE5A}" destId="{FC541FEE-654A-4009-9404-3438AC8376F4}" srcOrd="0" destOrd="0" presId="urn:microsoft.com/office/officeart/2005/8/layout/list1"/>
    <dgm:cxn modelId="{50C3E1C5-321E-48CC-832B-4BB4CF7EF9D6}" srcId="{9B5F506F-A4FA-4022-B8EC-F71D3B2C3812}" destId="{3321A5F6-8274-4AD4-A12C-8DD8636AAE5A}" srcOrd="0" destOrd="0" parTransId="{FF4FBD4D-BCA8-46BA-AA24-F07C02C8C7C4}" sibTransId="{EB5770DC-BD21-4F6D-84B8-AE8CA1A72789}"/>
    <dgm:cxn modelId="{A3D8A084-6F92-43B6-B1BC-FE58C25D61A2}" srcId="{1AB091D3-8AA7-400E-831C-EC40ECBCA982}" destId="{004E5489-18F5-4B6C-9998-9FC27601B881}" srcOrd="2" destOrd="0" parTransId="{10834F50-CFEF-443E-8711-EBD92F2E9715}" sibTransId="{972CFD24-0AB5-43D1-9256-58A5702743B3}"/>
    <dgm:cxn modelId="{926A96A1-6191-4B35-857A-6E28DEE65B2B}" srcId="{1AB091D3-8AA7-400E-831C-EC40ECBCA982}" destId="{4C9F2E54-9AB7-42E8-AD07-586BBBD85471}" srcOrd="1" destOrd="0" parTransId="{40BFC688-4F30-46D2-B90C-68C6C386171E}" sibTransId="{C6198ACB-849B-4D31-9CF2-B26B34DA7D52}"/>
    <dgm:cxn modelId="{3077DC9F-77C6-4428-B5C4-D53853FE8515}" type="presOf" srcId="{9B5F506F-A4FA-4022-B8EC-F71D3B2C3812}" destId="{B40B7335-33A5-46EE-9F05-DA5ACC48F8CE}" srcOrd="1" destOrd="0" presId="urn:microsoft.com/office/officeart/2005/8/layout/list1"/>
    <dgm:cxn modelId="{7310EA6E-B6F4-457C-B797-4CAD8287BA69}" type="presOf" srcId="{4C9F2E54-9AB7-42E8-AD07-586BBBD85471}" destId="{5A11C363-0D91-490F-A4EA-56FA4BE166EF}" srcOrd="1" destOrd="0" presId="urn:microsoft.com/office/officeart/2005/8/layout/list1"/>
    <dgm:cxn modelId="{E719C168-D927-4585-94A3-DD8AFCD8150D}" type="presOf" srcId="{9B5F506F-A4FA-4022-B8EC-F71D3B2C3812}" destId="{3A7AC51C-F1C4-4DE6-BA37-E3F85BC84DF2}" srcOrd="0" destOrd="0" presId="urn:microsoft.com/office/officeart/2005/8/layout/list1"/>
    <dgm:cxn modelId="{6287963E-539A-4204-9AB9-953E1F80356E}" type="presOf" srcId="{004E5489-18F5-4B6C-9998-9FC27601B881}" destId="{FBD930A0-6693-4700-9388-D703DD3C2AC7}" srcOrd="1" destOrd="0" presId="urn:microsoft.com/office/officeart/2005/8/layout/list1"/>
    <dgm:cxn modelId="{D9F4E8B8-280F-4E7B-B027-CE7BE8FB36FA}" type="presOf" srcId="{1F3219A7-E38C-49CC-AEB0-C429884BBEA8}" destId="{26493AA4-34E3-464B-BAC0-90C4EC1FAE84}" srcOrd="0" destOrd="0" presId="urn:microsoft.com/office/officeart/2005/8/layout/list1"/>
    <dgm:cxn modelId="{4A08C37D-F791-4016-B027-0B9DC54CBAAC}" type="presOf" srcId="{1177A96A-D36A-4FFB-BAB5-DA17C0C68B91}" destId="{B832A16F-4EF8-416A-8AAA-C3FE4361F5FA}" srcOrd="0" destOrd="0" presId="urn:microsoft.com/office/officeart/2005/8/layout/list1"/>
    <dgm:cxn modelId="{1CAB4CC8-98B6-429E-89FA-500F47AD113D}" type="presOf" srcId="{004E5489-18F5-4B6C-9998-9FC27601B881}" destId="{54093430-B4AA-415E-BB96-06AAAAE782F2}" srcOrd="0" destOrd="0" presId="urn:microsoft.com/office/officeart/2005/8/layout/list1"/>
    <dgm:cxn modelId="{07AFD144-368A-42A6-93C2-1E982ABE5C63}" srcId="{1AB091D3-8AA7-400E-831C-EC40ECBCA982}" destId="{9B5F506F-A4FA-4022-B8EC-F71D3B2C3812}" srcOrd="0" destOrd="0" parTransId="{97150CD3-4DEF-4276-9D64-7CE34E9D30F5}" sibTransId="{F7CEA78F-4629-4D28-BADB-53189CECDFF4}"/>
    <dgm:cxn modelId="{1A74B86C-1052-4268-A853-B72BB26BD580}" type="presOf" srcId="{1AB091D3-8AA7-400E-831C-EC40ECBCA982}" destId="{6AF7B6D3-5D6B-4905-8965-058D86AFDD6B}" srcOrd="0" destOrd="0" presId="urn:microsoft.com/office/officeart/2005/8/layout/list1"/>
    <dgm:cxn modelId="{2FFDA423-BDDD-41DE-88C6-E0BFFBD35E3E}" srcId="{004E5489-18F5-4B6C-9998-9FC27601B881}" destId="{1F3219A7-E38C-49CC-AEB0-C429884BBEA8}" srcOrd="0" destOrd="0" parTransId="{F8B70A2D-D3F2-4ED7-913E-5DD43FCC52DB}" sibTransId="{F7AC215F-BB5A-4517-9971-26B1A002E4C6}"/>
    <dgm:cxn modelId="{6191A2B2-8502-4516-85A0-B235D37DAD6A}" type="presParOf" srcId="{6AF7B6D3-5D6B-4905-8965-058D86AFDD6B}" destId="{F4CC9020-2265-497D-9B1B-2C5F66827037}" srcOrd="0" destOrd="0" presId="urn:microsoft.com/office/officeart/2005/8/layout/list1"/>
    <dgm:cxn modelId="{A5A5A450-EC6F-4513-B7F2-793B71419718}" type="presParOf" srcId="{F4CC9020-2265-497D-9B1B-2C5F66827037}" destId="{3A7AC51C-F1C4-4DE6-BA37-E3F85BC84DF2}" srcOrd="0" destOrd="0" presId="urn:microsoft.com/office/officeart/2005/8/layout/list1"/>
    <dgm:cxn modelId="{D37D85E8-7277-4E3B-BED6-E9EF7FE5BC6B}" type="presParOf" srcId="{F4CC9020-2265-497D-9B1B-2C5F66827037}" destId="{B40B7335-33A5-46EE-9F05-DA5ACC48F8CE}" srcOrd="1" destOrd="0" presId="urn:microsoft.com/office/officeart/2005/8/layout/list1"/>
    <dgm:cxn modelId="{4925F4F8-9C56-4F5F-9AC0-C894E0B6741F}" type="presParOf" srcId="{6AF7B6D3-5D6B-4905-8965-058D86AFDD6B}" destId="{F28A480C-E75B-422C-94C9-6F56C54F36B3}" srcOrd="1" destOrd="0" presId="urn:microsoft.com/office/officeart/2005/8/layout/list1"/>
    <dgm:cxn modelId="{A046C6A0-61A1-421A-B010-391360E0D186}" type="presParOf" srcId="{6AF7B6D3-5D6B-4905-8965-058D86AFDD6B}" destId="{FC541FEE-654A-4009-9404-3438AC8376F4}" srcOrd="2" destOrd="0" presId="urn:microsoft.com/office/officeart/2005/8/layout/list1"/>
    <dgm:cxn modelId="{176AC0EC-F52F-429B-A413-BE23D4783E41}" type="presParOf" srcId="{6AF7B6D3-5D6B-4905-8965-058D86AFDD6B}" destId="{56D55920-D21D-467A-A6D7-E856831B71C9}" srcOrd="3" destOrd="0" presId="urn:microsoft.com/office/officeart/2005/8/layout/list1"/>
    <dgm:cxn modelId="{B22AB4E1-F1F7-4BE7-A585-9CB546FB5085}" type="presParOf" srcId="{6AF7B6D3-5D6B-4905-8965-058D86AFDD6B}" destId="{66298871-414A-495E-BFBC-D3CD50F40A6E}" srcOrd="4" destOrd="0" presId="urn:microsoft.com/office/officeart/2005/8/layout/list1"/>
    <dgm:cxn modelId="{E9E10D6A-FB3B-4DB8-A500-48F7478AF449}" type="presParOf" srcId="{66298871-414A-495E-BFBC-D3CD50F40A6E}" destId="{3CA1A06E-071A-49E4-919B-67CE86E6157B}" srcOrd="0" destOrd="0" presId="urn:microsoft.com/office/officeart/2005/8/layout/list1"/>
    <dgm:cxn modelId="{81ACEDB6-E3F3-4699-AC02-F18183599D20}" type="presParOf" srcId="{66298871-414A-495E-BFBC-D3CD50F40A6E}" destId="{5A11C363-0D91-490F-A4EA-56FA4BE166EF}" srcOrd="1" destOrd="0" presId="urn:microsoft.com/office/officeart/2005/8/layout/list1"/>
    <dgm:cxn modelId="{80964FFF-A953-43BB-B5F0-05521601A7C7}" type="presParOf" srcId="{6AF7B6D3-5D6B-4905-8965-058D86AFDD6B}" destId="{2E7D8D2B-6D7E-4D92-9455-3440A9555F7C}" srcOrd="5" destOrd="0" presId="urn:microsoft.com/office/officeart/2005/8/layout/list1"/>
    <dgm:cxn modelId="{486C8F45-97E7-4EF3-9A86-137C8E0612F0}" type="presParOf" srcId="{6AF7B6D3-5D6B-4905-8965-058D86AFDD6B}" destId="{B832A16F-4EF8-416A-8AAA-C3FE4361F5FA}" srcOrd="6" destOrd="0" presId="urn:microsoft.com/office/officeart/2005/8/layout/list1"/>
    <dgm:cxn modelId="{4DE730DD-611C-4B4D-8BA6-C7CC16389A04}" type="presParOf" srcId="{6AF7B6D3-5D6B-4905-8965-058D86AFDD6B}" destId="{4500CE34-4DD1-4462-8282-4C8A2ADCAB68}" srcOrd="7" destOrd="0" presId="urn:microsoft.com/office/officeart/2005/8/layout/list1"/>
    <dgm:cxn modelId="{DA1392AE-DB0A-40DD-BE74-6F3F996170C8}" type="presParOf" srcId="{6AF7B6D3-5D6B-4905-8965-058D86AFDD6B}" destId="{949042FC-FD3B-4F7D-838A-0D5BCAC69A34}" srcOrd="8" destOrd="0" presId="urn:microsoft.com/office/officeart/2005/8/layout/list1"/>
    <dgm:cxn modelId="{6A03E178-D967-4A78-9C8C-913A91803B22}" type="presParOf" srcId="{949042FC-FD3B-4F7D-838A-0D5BCAC69A34}" destId="{54093430-B4AA-415E-BB96-06AAAAE782F2}" srcOrd="0" destOrd="0" presId="urn:microsoft.com/office/officeart/2005/8/layout/list1"/>
    <dgm:cxn modelId="{E4F24637-FD15-42A5-A4A5-2BD5B2632DF3}" type="presParOf" srcId="{949042FC-FD3B-4F7D-838A-0D5BCAC69A34}" destId="{FBD930A0-6693-4700-9388-D703DD3C2AC7}" srcOrd="1" destOrd="0" presId="urn:microsoft.com/office/officeart/2005/8/layout/list1"/>
    <dgm:cxn modelId="{C8B2F12E-FA8E-4902-A4F4-0A2192399940}" type="presParOf" srcId="{6AF7B6D3-5D6B-4905-8965-058D86AFDD6B}" destId="{00C1F0C1-57BD-43B9-A3A7-5378D5CD1D44}" srcOrd="9" destOrd="0" presId="urn:microsoft.com/office/officeart/2005/8/layout/list1"/>
    <dgm:cxn modelId="{AA806068-FE8A-4D51-8FAD-EE53CC442811}" type="presParOf" srcId="{6AF7B6D3-5D6B-4905-8965-058D86AFDD6B}" destId="{26493AA4-34E3-464B-BAC0-90C4EC1FAE8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24AC79-4760-4BC6-832B-4E914CA5538D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F5D43CF5-C0B7-4458-97F3-82EB24EECFDF}">
      <dgm:prSet phldrT="[Texto]" custT="1"/>
      <dgm:spPr/>
      <dgm:t>
        <a:bodyPr/>
        <a:lstStyle/>
        <a:p>
          <a:r>
            <a:rPr lang="es-PE" sz="1400" b="1" dirty="0" smtClean="0"/>
            <a:t>Sociedad de Responsabilidad Limitada</a:t>
          </a:r>
          <a:endParaRPr lang="es-PE" sz="1400" b="1" dirty="0"/>
        </a:p>
      </dgm:t>
    </dgm:pt>
    <dgm:pt modelId="{A4F98EEA-3BE6-47B9-8919-FB17E61DE2ED}" type="parTrans" cxnId="{9D7D42D7-C6CB-40CD-B2B8-7EB5DD803512}">
      <dgm:prSet/>
      <dgm:spPr/>
      <dgm:t>
        <a:bodyPr/>
        <a:lstStyle/>
        <a:p>
          <a:endParaRPr lang="es-PE" sz="1400"/>
        </a:p>
      </dgm:t>
    </dgm:pt>
    <dgm:pt modelId="{1F82B149-7493-4966-AC1A-08C389C0CC37}" type="sibTrans" cxnId="{9D7D42D7-C6CB-40CD-B2B8-7EB5DD803512}">
      <dgm:prSet/>
      <dgm:spPr/>
      <dgm:t>
        <a:bodyPr/>
        <a:lstStyle/>
        <a:p>
          <a:endParaRPr lang="es-PE" sz="1400"/>
        </a:p>
      </dgm:t>
    </dgm:pt>
    <dgm:pt modelId="{41582791-2C93-461C-A672-05F26E63D66C}">
      <dgm:prSet phldrT="[Texto]" custT="1"/>
      <dgm:spPr/>
      <dgm:t>
        <a:bodyPr/>
        <a:lstStyle/>
        <a:p>
          <a:r>
            <a:rPr lang="es-PE" sz="1400" b="1" dirty="0" smtClean="0"/>
            <a:t>Asociaciones</a:t>
          </a:r>
          <a:endParaRPr lang="es-PE" sz="1400" b="1" dirty="0"/>
        </a:p>
      </dgm:t>
    </dgm:pt>
    <dgm:pt modelId="{F054E4C5-6F6E-4717-9589-4E607C0F324F}" type="parTrans" cxnId="{FBEBC61D-0094-4B9D-B1F3-7E57E4AAAE3C}">
      <dgm:prSet/>
      <dgm:spPr/>
      <dgm:t>
        <a:bodyPr/>
        <a:lstStyle/>
        <a:p>
          <a:endParaRPr lang="es-PE" sz="1400"/>
        </a:p>
      </dgm:t>
    </dgm:pt>
    <dgm:pt modelId="{F3D4DCA8-203D-4760-BA04-3C1B223099B6}" type="sibTrans" cxnId="{FBEBC61D-0094-4B9D-B1F3-7E57E4AAAE3C}">
      <dgm:prSet/>
      <dgm:spPr/>
      <dgm:t>
        <a:bodyPr/>
        <a:lstStyle/>
        <a:p>
          <a:endParaRPr lang="es-PE" sz="1400"/>
        </a:p>
      </dgm:t>
    </dgm:pt>
    <dgm:pt modelId="{63C4AA4D-5A7F-4BDF-AD0B-E1F6B5222158}">
      <dgm:prSet phldrT="[Texto]" custT="1"/>
      <dgm:spPr/>
      <dgm:t>
        <a:bodyPr/>
        <a:lstStyle/>
        <a:p>
          <a:r>
            <a:rPr lang="es-PE" sz="1400" b="1" dirty="0" smtClean="0"/>
            <a:t>Sociedades Anónimas Abiertas o Cerradas</a:t>
          </a:r>
          <a:endParaRPr lang="es-PE" sz="1400" b="1" dirty="0"/>
        </a:p>
      </dgm:t>
    </dgm:pt>
    <dgm:pt modelId="{C3A51858-C46B-4771-8F1A-C9E58F42B5F8}" type="parTrans" cxnId="{42C871C1-E346-4FDA-843C-E4CDC6D7FCF5}">
      <dgm:prSet/>
      <dgm:spPr/>
      <dgm:t>
        <a:bodyPr/>
        <a:lstStyle/>
        <a:p>
          <a:endParaRPr lang="es-PE" sz="1400"/>
        </a:p>
      </dgm:t>
    </dgm:pt>
    <dgm:pt modelId="{8E6A6B78-DE9A-4781-B36D-A448957160AD}" type="sibTrans" cxnId="{42C871C1-E346-4FDA-843C-E4CDC6D7FCF5}">
      <dgm:prSet/>
      <dgm:spPr/>
      <dgm:t>
        <a:bodyPr/>
        <a:lstStyle/>
        <a:p>
          <a:endParaRPr lang="es-PE" sz="1400"/>
        </a:p>
      </dgm:t>
    </dgm:pt>
    <dgm:pt modelId="{E9C2399D-43CE-400A-9AD2-9ED333376527}">
      <dgm:prSet phldrT="[Texto]" custT="1"/>
      <dgm:spPr/>
      <dgm:t>
        <a:bodyPr/>
        <a:lstStyle/>
        <a:p>
          <a:r>
            <a:rPr lang="es-PE" sz="1400" b="1" dirty="0" smtClean="0"/>
            <a:t>Comunidades  Nativas</a:t>
          </a:r>
          <a:endParaRPr lang="es-PE" sz="1400" b="1" dirty="0"/>
        </a:p>
      </dgm:t>
    </dgm:pt>
    <dgm:pt modelId="{AF04499C-3840-423D-BB3B-4CECC1F5F6F5}" type="parTrans" cxnId="{EE583F55-6110-4E48-883C-8F0929EE0A3B}">
      <dgm:prSet/>
      <dgm:spPr/>
      <dgm:t>
        <a:bodyPr/>
        <a:lstStyle/>
        <a:p>
          <a:endParaRPr lang="es-PE" sz="1400"/>
        </a:p>
      </dgm:t>
    </dgm:pt>
    <dgm:pt modelId="{BC5309FA-C268-4A2D-AB3A-C7945AA36C49}" type="sibTrans" cxnId="{EE583F55-6110-4E48-883C-8F0929EE0A3B}">
      <dgm:prSet/>
      <dgm:spPr/>
      <dgm:t>
        <a:bodyPr/>
        <a:lstStyle/>
        <a:p>
          <a:endParaRPr lang="es-PE" sz="1400"/>
        </a:p>
      </dgm:t>
    </dgm:pt>
    <dgm:pt modelId="{26284036-1893-47D6-8AE2-B1763BAB0E66}">
      <dgm:prSet phldrT="[Texto]" custT="1"/>
      <dgm:spPr/>
      <dgm:t>
        <a:bodyPr/>
        <a:lstStyle/>
        <a:p>
          <a:r>
            <a:rPr lang="es-PE" sz="1400" b="1" dirty="0" smtClean="0"/>
            <a:t>Otras</a:t>
          </a:r>
          <a:endParaRPr lang="es-PE" sz="1400" b="1" dirty="0"/>
        </a:p>
      </dgm:t>
    </dgm:pt>
    <dgm:pt modelId="{2A5A0EF4-DAE6-4CA9-9E72-2301D2689CCA}" type="parTrans" cxnId="{04803401-CF91-4BFC-9507-16BDB68970BB}">
      <dgm:prSet/>
      <dgm:spPr/>
      <dgm:t>
        <a:bodyPr/>
        <a:lstStyle/>
        <a:p>
          <a:endParaRPr lang="es-PE" sz="1400"/>
        </a:p>
      </dgm:t>
    </dgm:pt>
    <dgm:pt modelId="{56F4ABED-54A6-47D3-B26A-A9F9749FC877}" type="sibTrans" cxnId="{04803401-CF91-4BFC-9507-16BDB68970BB}">
      <dgm:prSet/>
      <dgm:spPr/>
      <dgm:t>
        <a:bodyPr/>
        <a:lstStyle/>
        <a:p>
          <a:endParaRPr lang="es-PE" sz="1400"/>
        </a:p>
      </dgm:t>
    </dgm:pt>
    <dgm:pt modelId="{EEE2E8FA-F3B3-4E35-9ABC-4F1BEC340FF4}">
      <dgm:prSet phldrT="[Texto]" custT="1"/>
      <dgm:spPr/>
      <dgm:t>
        <a:bodyPr/>
        <a:lstStyle/>
        <a:p>
          <a:r>
            <a:rPr lang="es-PE" sz="1400" b="1" dirty="0" smtClean="0"/>
            <a:t>Comunidades Campesinas</a:t>
          </a:r>
          <a:endParaRPr lang="es-PE" sz="1400" b="1" dirty="0"/>
        </a:p>
      </dgm:t>
    </dgm:pt>
    <dgm:pt modelId="{3429C33D-032B-4796-949C-56F3C7A08BDF}" type="parTrans" cxnId="{3DE04C8B-7177-464A-A23E-A57B494DE8A5}">
      <dgm:prSet/>
      <dgm:spPr/>
      <dgm:t>
        <a:bodyPr/>
        <a:lstStyle/>
        <a:p>
          <a:endParaRPr lang="es-PE" sz="1400"/>
        </a:p>
      </dgm:t>
    </dgm:pt>
    <dgm:pt modelId="{1588F519-5C58-4942-BD60-D9C40494B53E}" type="sibTrans" cxnId="{3DE04C8B-7177-464A-A23E-A57B494DE8A5}">
      <dgm:prSet/>
      <dgm:spPr/>
      <dgm:t>
        <a:bodyPr/>
        <a:lstStyle/>
        <a:p>
          <a:endParaRPr lang="es-PE" sz="1400"/>
        </a:p>
      </dgm:t>
    </dgm:pt>
    <dgm:pt modelId="{55D308BE-566D-4320-9891-7C0DF5C4E7F8}">
      <dgm:prSet phldrT="[Texto]" custT="1"/>
      <dgm:spPr/>
      <dgm:t>
        <a:bodyPr/>
        <a:lstStyle/>
        <a:p>
          <a:r>
            <a:rPr lang="es-PE" sz="1400" b="1" dirty="0" smtClean="0"/>
            <a:t>Cooperativas</a:t>
          </a:r>
          <a:endParaRPr lang="es-PE" sz="1400" b="1" dirty="0"/>
        </a:p>
      </dgm:t>
    </dgm:pt>
    <dgm:pt modelId="{7193F062-B12E-4FF9-B496-0280F30FFA8E}" type="parTrans" cxnId="{4335F51E-03FA-42F4-B39B-BB555F7278AF}">
      <dgm:prSet/>
      <dgm:spPr/>
      <dgm:t>
        <a:bodyPr/>
        <a:lstStyle/>
        <a:p>
          <a:endParaRPr lang="es-PE" sz="1400"/>
        </a:p>
      </dgm:t>
    </dgm:pt>
    <dgm:pt modelId="{D8F534FB-08D0-48FD-A0D5-F0BF8C80A7A1}" type="sibTrans" cxnId="{4335F51E-03FA-42F4-B39B-BB555F7278AF}">
      <dgm:prSet/>
      <dgm:spPr/>
      <dgm:t>
        <a:bodyPr/>
        <a:lstStyle/>
        <a:p>
          <a:endParaRPr lang="es-PE" sz="1400"/>
        </a:p>
      </dgm:t>
    </dgm:pt>
    <dgm:pt modelId="{0C6575D9-B17D-465F-B0E2-594F9125492C}" type="pres">
      <dgm:prSet presAssocID="{F124AC79-4760-4BC6-832B-4E914CA5538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PE"/>
        </a:p>
      </dgm:t>
    </dgm:pt>
    <dgm:pt modelId="{D99DE2D1-6127-4A34-BD7E-8BFD5B0D7E44}" type="pres">
      <dgm:prSet presAssocID="{F5D43CF5-C0B7-4458-97F3-82EB24EECFDF}" presName="Parent" presStyleLbl="node0" presStyleIdx="0" presStyleCnt="1" custScaleX="106902">
        <dgm:presLayoutVars>
          <dgm:chMax val="6"/>
          <dgm:chPref val="6"/>
        </dgm:presLayoutVars>
      </dgm:prSet>
      <dgm:spPr/>
      <dgm:t>
        <a:bodyPr/>
        <a:lstStyle/>
        <a:p>
          <a:endParaRPr lang="es-PE"/>
        </a:p>
      </dgm:t>
    </dgm:pt>
    <dgm:pt modelId="{BBBE2DDE-057A-4392-9602-6E9C9FE0AA1F}" type="pres">
      <dgm:prSet presAssocID="{41582791-2C93-461C-A672-05F26E63D66C}" presName="Accent1" presStyleCnt="0"/>
      <dgm:spPr/>
    </dgm:pt>
    <dgm:pt modelId="{7A24E589-DA21-4EA1-9905-D77BE0860C7D}" type="pres">
      <dgm:prSet presAssocID="{41582791-2C93-461C-A672-05F26E63D66C}" presName="Accent" presStyleLbl="bgShp" presStyleIdx="0" presStyleCnt="6"/>
      <dgm:spPr/>
    </dgm:pt>
    <dgm:pt modelId="{61A06645-99B8-4C31-AC81-E3E07248C03F}" type="pres">
      <dgm:prSet presAssocID="{41582791-2C93-461C-A672-05F26E63D66C}" presName="Child1" presStyleLbl="node1" presStyleIdx="0" presStyleCnt="6" custLinFactY="79581" custLinFactNeighborX="9079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6041281E-BEAD-47CB-8BEB-F6F441D7EC28}" type="pres">
      <dgm:prSet presAssocID="{63C4AA4D-5A7F-4BDF-AD0B-E1F6B5222158}" presName="Accent2" presStyleCnt="0"/>
      <dgm:spPr/>
    </dgm:pt>
    <dgm:pt modelId="{86F66107-D8D7-41D9-9088-9105DC45A0CE}" type="pres">
      <dgm:prSet presAssocID="{63C4AA4D-5A7F-4BDF-AD0B-E1F6B5222158}" presName="Accent" presStyleLbl="bgShp" presStyleIdx="1" presStyleCnt="6"/>
      <dgm:spPr/>
    </dgm:pt>
    <dgm:pt modelId="{423B9CD1-8A2E-403F-8B6E-720B58FD860B}" type="pres">
      <dgm:prSet presAssocID="{63C4AA4D-5A7F-4BDF-AD0B-E1F6B5222158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9EF0A10E-5462-4CBE-8EA1-BCFCD63A4125}" type="pres">
      <dgm:prSet presAssocID="{E9C2399D-43CE-400A-9AD2-9ED333376527}" presName="Accent3" presStyleCnt="0"/>
      <dgm:spPr/>
    </dgm:pt>
    <dgm:pt modelId="{A9208198-6C5D-49C5-835D-FF831AC82AE5}" type="pres">
      <dgm:prSet presAssocID="{E9C2399D-43CE-400A-9AD2-9ED333376527}" presName="Accent" presStyleLbl="bgShp" presStyleIdx="2" presStyleCnt="6" custScaleY="77508"/>
      <dgm:spPr/>
    </dgm:pt>
    <dgm:pt modelId="{1B822067-D8A9-4E21-982E-92E809C7413C}" type="pres">
      <dgm:prSet presAssocID="{E9C2399D-43CE-400A-9AD2-9ED333376527}" presName="Child3" presStyleLbl="node1" presStyleIdx="2" presStyleCnt="6" custScaleX="107782" custLinFactY="-82422" custLinFactNeighborX="-99964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0970807-6AA3-4FB5-82F2-648E419219F7}" type="pres">
      <dgm:prSet presAssocID="{26284036-1893-47D6-8AE2-B1763BAB0E66}" presName="Accent4" presStyleCnt="0"/>
      <dgm:spPr/>
    </dgm:pt>
    <dgm:pt modelId="{F826A929-3D6F-474E-AD9C-817A44230BE4}" type="pres">
      <dgm:prSet presAssocID="{26284036-1893-47D6-8AE2-B1763BAB0E66}" presName="Accent" presStyleLbl="bgShp" presStyleIdx="3" presStyleCnt="6" custScaleX="80970" custLinFactNeighborX="-28410" custLinFactNeighborY="14325"/>
      <dgm:spPr/>
    </dgm:pt>
    <dgm:pt modelId="{E64B7DD7-92CA-46C9-AD1F-36936B063CDC}" type="pres">
      <dgm:prSet presAssocID="{26284036-1893-47D6-8AE2-B1763BAB0E66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4CCE6D54-E670-447F-A055-553B7A446F5C}" type="pres">
      <dgm:prSet presAssocID="{EEE2E8FA-F3B3-4E35-9ABC-4F1BEC340FF4}" presName="Accent5" presStyleCnt="0"/>
      <dgm:spPr/>
    </dgm:pt>
    <dgm:pt modelId="{F8B3452D-AAA5-4571-B5C4-0798BA7FC99D}" type="pres">
      <dgm:prSet presAssocID="{EEE2E8FA-F3B3-4E35-9ABC-4F1BEC340FF4}" presName="Accent" presStyleLbl="bgShp" presStyleIdx="4" presStyleCnt="6"/>
      <dgm:spPr/>
    </dgm:pt>
    <dgm:pt modelId="{5A94CEC1-9D47-4B42-9677-17962BF64D60}" type="pres">
      <dgm:prSet presAssocID="{EEE2E8FA-F3B3-4E35-9ABC-4F1BEC340FF4}" presName="Child5" presStyleLbl="node1" presStyleIdx="4" presStyleCnt="6" custScaleX="1110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1401AB5-88E8-415D-88CD-1854253F58CF}" type="pres">
      <dgm:prSet presAssocID="{55D308BE-566D-4320-9891-7C0DF5C4E7F8}" presName="Accent6" presStyleCnt="0"/>
      <dgm:spPr/>
    </dgm:pt>
    <dgm:pt modelId="{A650E5DC-0082-4E14-92C8-9A33E0773D02}" type="pres">
      <dgm:prSet presAssocID="{55D308BE-566D-4320-9891-7C0DF5C4E7F8}" presName="Accent" presStyleLbl="bgShp" presStyleIdx="5" presStyleCnt="6"/>
      <dgm:spPr/>
    </dgm:pt>
    <dgm:pt modelId="{914C60D2-6980-47F0-9BB3-6E11D794DC6C}" type="pres">
      <dgm:prSet presAssocID="{55D308BE-566D-4320-9891-7C0DF5C4E7F8}" presName="Child6" presStyleLbl="node1" presStyleIdx="5" presStyleCnt="6" custScaleX="1099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3C4FF2DE-AD2F-436F-9E1B-67495E036360}" type="presOf" srcId="{F5D43CF5-C0B7-4458-97F3-82EB24EECFDF}" destId="{D99DE2D1-6127-4A34-BD7E-8BFD5B0D7E44}" srcOrd="0" destOrd="0" presId="urn:microsoft.com/office/officeart/2011/layout/HexagonRadial"/>
    <dgm:cxn modelId="{3DE04C8B-7177-464A-A23E-A57B494DE8A5}" srcId="{F5D43CF5-C0B7-4458-97F3-82EB24EECFDF}" destId="{EEE2E8FA-F3B3-4E35-9ABC-4F1BEC340FF4}" srcOrd="4" destOrd="0" parTransId="{3429C33D-032B-4796-949C-56F3C7A08BDF}" sibTransId="{1588F519-5C58-4942-BD60-D9C40494B53E}"/>
    <dgm:cxn modelId="{64AD931C-45AB-4992-8954-46521132AEBA}" type="presOf" srcId="{41582791-2C93-461C-A672-05F26E63D66C}" destId="{61A06645-99B8-4C31-AC81-E3E07248C03F}" srcOrd="0" destOrd="0" presId="urn:microsoft.com/office/officeart/2011/layout/HexagonRadial"/>
    <dgm:cxn modelId="{9D7D42D7-C6CB-40CD-B2B8-7EB5DD803512}" srcId="{F124AC79-4760-4BC6-832B-4E914CA5538D}" destId="{F5D43CF5-C0B7-4458-97F3-82EB24EECFDF}" srcOrd="0" destOrd="0" parTransId="{A4F98EEA-3BE6-47B9-8919-FB17E61DE2ED}" sibTransId="{1F82B149-7493-4966-AC1A-08C389C0CC37}"/>
    <dgm:cxn modelId="{6C4F6D88-D1BF-4467-99CB-0DC56C24929E}" type="presOf" srcId="{F124AC79-4760-4BC6-832B-4E914CA5538D}" destId="{0C6575D9-B17D-465F-B0E2-594F9125492C}" srcOrd="0" destOrd="0" presId="urn:microsoft.com/office/officeart/2011/layout/HexagonRadial"/>
    <dgm:cxn modelId="{629E8C12-40A7-4E49-82B0-44659EC006D8}" type="presOf" srcId="{63C4AA4D-5A7F-4BDF-AD0B-E1F6B5222158}" destId="{423B9CD1-8A2E-403F-8B6E-720B58FD860B}" srcOrd="0" destOrd="0" presId="urn:microsoft.com/office/officeart/2011/layout/HexagonRadial"/>
    <dgm:cxn modelId="{42C871C1-E346-4FDA-843C-E4CDC6D7FCF5}" srcId="{F5D43CF5-C0B7-4458-97F3-82EB24EECFDF}" destId="{63C4AA4D-5A7F-4BDF-AD0B-E1F6B5222158}" srcOrd="1" destOrd="0" parTransId="{C3A51858-C46B-4771-8F1A-C9E58F42B5F8}" sibTransId="{8E6A6B78-DE9A-4781-B36D-A448957160AD}"/>
    <dgm:cxn modelId="{FBEBC61D-0094-4B9D-B1F3-7E57E4AAAE3C}" srcId="{F5D43CF5-C0B7-4458-97F3-82EB24EECFDF}" destId="{41582791-2C93-461C-A672-05F26E63D66C}" srcOrd="0" destOrd="0" parTransId="{F054E4C5-6F6E-4717-9589-4E607C0F324F}" sibTransId="{F3D4DCA8-203D-4760-BA04-3C1B223099B6}"/>
    <dgm:cxn modelId="{04803401-CF91-4BFC-9507-16BDB68970BB}" srcId="{F5D43CF5-C0B7-4458-97F3-82EB24EECFDF}" destId="{26284036-1893-47D6-8AE2-B1763BAB0E66}" srcOrd="3" destOrd="0" parTransId="{2A5A0EF4-DAE6-4CA9-9E72-2301D2689CCA}" sibTransId="{56F4ABED-54A6-47D3-B26A-A9F9749FC877}"/>
    <dgm:cxn modelId="{4335F51E-03FA-42F4-B39B-BB555F7278AF}" srcId="{F5D43CF5-C0B7-4458-97F3-82EB24EECFDF}" destId="{55D308BE-566D-4320-9891-7C0DF5C4E7F8}" srcOrd="5" destOrd="0" parTransId="{7193F062-B12E-4FF9-B496-0280F30FFA8E}" sibTransId="{D8F534FB-08D0-48FD-A0D5-F0BF8C80A7A1}"/>
    <dgm:cxn modelId="{B42314D4-70E1-44F3-BD46-F69917A228D7}" type="presOf" srcId="{55D308BE-566D-4320-9891-7C0DF5C4E7F8}" destId="{914C60D2-6980-47F0-9BB3-6E11D794DC6C}" srcOrd="0" destOrd="0" presId="urn:microsoft.com/office/officeart/2011/layout/HexagonRadial"/>
    <dgm:cxn modelId="{C58E316F-0EE4-4A65-BC58-6BD22935DE85}" type="presOf" srcId="{26284036-1893-47D6-8AE2-B1763BAB0E66}" destId="{E64B7DD7-92CA-46C9-AD1F-36936B063CDC}" srcOrd="0" destOrd="0" presId="urn:microsoft.com/office/officeart/2011/layout/HexagonRadial"/>
    <dgm:cxn modelId="{92ACE16E-6338-4DF3-92FA-3B7B17781C89}" type="presOf" srcId="{E9C2399D-43CE-400A-9AD2-9ED333376527}" destId="{1B822067-D8A9-4E21-982E-92E809C7413C}" srcOrd="0" destOrd="0" presId="urn:microsoft.com/office/officeart/2011/layout/HexagonRadial"/>
    <dgm:cxn modelId="{EE583F55-6110-4E48-883C-8F0929EE0A3B}" srcId="{F5D43CF5-C0B7-4458-97F3-82EB24EECFDF}" destId="{E9C2399D-43CE-400A-9AD2-9ED333376527}" srcOrd="2" destOrd="0" parTransId="{AF04499C-3840-423D-BB3B-4CECC1F5F6F5}" sibTransId="{BC5309FA-C268-4A2D-AB3A-C7945AA36C49}"/>
    <dgm:cxn modelId="{B89A2F2D-F0C1-4BF8-99DC-8001CF2D585F}" type="presOf" srcId="{EEE2E8FA-F3B3-4E35-9ABC-4F1BEC340FF4}" destId="{5A94CEC1-9D47-4B42-9677-17962BF64D60}" srcOrd="0" destOrd="0" presId="urn:microsoft.com/office/officeart/2011/layout/HexagonRadial"/>
    <dgm:cxn modelId="{0A354496-CF71-4D8C-BD16-52AD727DB886}" type="presParOf" srcId="{0C6575D9-B17D-465F-B0E2-594F9125492C}" destId="{D99DE2D1-6127-4A34-BD7E-8BFD5B0D7E44}" srcOrd="0" destOrd="0" presId="urn:microsoft.com/office/officeart/2011/layout/HexagonRadial"/>
    <dgm:cxn modelId="{01D02638-52DF-4D21-A8AD-F3DA9EDA4349}" type="presParOf" srcId="{0C6575D9-B17D-465F-B0E2-594F9125492C}" destId="{BBBE2DDE-057A-4392-9602-6E9C9FE0AA1F}" srcOrd="1" destOrd="0" presId="urn:microsoft.com/office/officeart/2011/layout/HexagonRadial"/>
    <dgm:cxn modelId="{F8984494-C630-467E-B29B-B62875D52241}" type="presParOf" srcId="{BBBE2DDE-057A-4392-9602-6E9C9FE0AA1F}" destId="{7A24E589-DA21-4EA1-9905-D77BE0860C7D}" srcOrd="0" destOrd="0" presId="urn:microsoft.com/office/officeart/2011/layout/HexagonRadial"/>
    <dgm:cxn modelId="{7932DFA5-F47A-445C-919A-59AA7EAD98B4}" type="presParOf" srcId="{0C6575D9-B17D-465F-B0E2-594F9125492C}" destId="{61A06645-99B8-4C31-AC81-E3E07248C03F}" srcOrd="2" destOrd="0" presId="urn:microsoft.com/office/officeart/2011/layout/HexagonRadial"/>
    <dgm:cxn modelId="{CD76FF7C-DF06-4EF6-A992-8F6A431F5835}" type="presParOf" srcId="{0C6575D9-B17D-465F-B0E2-594F9125492C}" destId="{6041281E-BEAD-47CB-8BEB-F6F441D7EC28}" srcOrd="3" destOrd="0" presId="urn:microsoft.com/office/officeart/2011/layout/HexagonRadial"/>
    <dgm:cxn modelId="{D6AAB250-2273-41E3-AA85-7875D468026E}" type="presParOf" srcId="{6041281E-BEAD-47CB-8BEB-F6F441D7EC28}" destId="{86F66107-D8D7-41D9-9088-9105DC45A0CE}" srcOrd="0" destOrd="0" presId="urn:microsoft.com/office/officeart/2011/layout/HexagonRadial"/>
    <dgm:cxn modelId="{8B1087A1-9EBF-4E8A-A61D-A19557E7CCC7}" type="presParOf" srcId="{0C6575D9-B17D-465F-B0E2-594F9125492C}" destId="{423B9CD1-8A2E-403F-8B6E-720B58FD860B}" srcOrd="4" destOrd="0" presId="urn:microsoft.com/office/officeart/2011/layout/HexagonRadial"/>
    <dgm:cxn modelId="{C3AB3636-9F47-4ED2-8257-4E83D25DF1DC}" type="presParOf" srcId="{0C6575D9-B17D-465F-B0E2-594F9125492C}" destId="{9EF0A10E-5462-4CBE-8EA1-BCFCD63A4125}" srcOrd="5" destOrd="0" presId="urn:microsoft.com/office/officeart/2011/layout/HexagonRadial"/>
    <dgm:cxn modelId="{E9A6F34D-7073-4C5C-9913-9CC0A0C4A60E}" type="presParOf" srcId="{9EF0A10E-5462-4CBE-8EA1-BCFCD63A4125}" destId="{A9208198-6C5D-49C5-835D-FF831AC82AE5}" srcOrd="0" destOrd="0" presId="urn:microsoft.com/office/officeart/2011/layout/HexagonRadial"/>
    <dgm:cxn modelId="{DBDA6B40-E086-488E-A7AF-73DD7B5A2305}" type="presParOf" srcId="{0C6575D9-B17D-465F-B0E2-594F9125492C}" destId="{1B822067-D8A9-4E21-982E-92E809C7413C}" srcOrd="6" destOrd="0" presId="urn:microsoft.com/office/officeart/2011/layout/HexagonRadial"/>
    <dgm:cxn modelId="{C932AECB-11C4-4113-85C4-434662F3916F}" type="presParOf" srcId="{0C6575D9-B17D-465F-B0E2-594F9125492C}" destId="{00970807-6AA3-4FB5-82F2-648E419219F7}" srcOrd="7" destOrd="0" presId="urn:microsoft.com/office/officeart/2011/layout/HexagonRadial"/>
    <dgm:cxn modelId="{D42C2E43-67C0-49EF-96E5-115955319F2B}" type="presParOf" srcId="{00970807-6AA3-4FB5-82F2-648E419219F7}" destId="{F826A929-3D6F-474E-AD9C-817A44230BE4}" srcOrd="0" destOrd="0" presId="urn:microsoft.com/office/officeart/2011/layout/HexagonRadial"/>
    <dgm:cxn modelId="{3E34578A-0213-44E5-8302-7B6BA7BF82CB}" type="presParOf" srcId="{0C6575D9-B17D-465F-B0E2-594F9125492C}" destId="{E64B7DD7-92CA-46C9-AD1F-36936B063CDC}" srcOrd="8" destOrd="0" presId="urn:microsoft.com/office/officeart/2011/layout/HexagonRadial"/>
    <dgm:cxn modelId="{ABBAD86C-394F-402F-AB86-FBE47DBBB2DF}" type="presParOf" srcId="{0C6575D9-B17D-465F-B0E2-594F9125492C}" destId="{4CCE6D54-E670-447F-A055-553B7A446F5C}" srcOrd="9" destOrd="0" presId="urn:microsoft.com/office/officeart/2011/layout/HexagonRadial"/>
    <dgm:cxn modelId="{EB6C5219-4F36-4221-96CF-ACB791AC8823}" type="presParOf" srcId="{4CCE6D54-E670-447F-A055-553B7A446F5C}" destId="{F8B3452D-AAA5-4571-B5C4-0798BA7FC99D}" srcOrd="0" destOrd="0" presId="urn:microsoft.com/office/officeart/2011/layout/HexagonRadial"/>
    <dgm:cxn modelId="{B78401A8-D595-477A-B81F-9AA8C7B5B4DA}" type="presParOf" srcId="{0C6575D9-B17D-465F-B0E2-594F9125492C}" destId="{5A94CEC1-9D47-4B42-9677-17962BF64D60}" srcOrd="10" destOrd="0" presId="urn:microsoft.com/office/officeart/2011/layout/HexagonRadial"/>
    <dgm:cxn modelId="{05399E27-B6DB-4159-853B-57E592CE37C3}" type="presParOf" srcId="{0C6575D9-B17D-465F-B0E2-594F9125492C}" destId="{B1401AB5-88E8-415D-88CD-1854253F58CF}" srcOrd="11" destOrd="0" presId="urn:microsoft.com/office/officeart/2011/layout/HexagonRadial"/>
    <dgm:cxn modelId="{A6DF45EC-9032-4587-9151-3C28DAA971C2}" type="presParOf" srcId="{B1401AB5-88E8-415D-88CD-1854253F58CF}" destId="{A650E5DC-0082-4E14-92C8-9A33E0773D02}" srcOrd="0" destOrd="0" presId="urn:microsoft.com/office/officeart/2011/layout/HexagonRadial"/>
    <dgm:cxn modelId="{039D37A2-9198-41CC-A4A1-AFBF2777EC45}" type="presParOf" srcId="{0C6575D9-B17D-465F-B0E2-594F9125492C}" destId="{914C60D2-6980-47F0-9BB3-6E11D794DC6C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F33538-AF10-4385-8A47-AB10B102AA8F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EF8458A9-FF52-4977-B4BA-0F6BD3E0C917}">
      <dgm:prSet phldrT="[Texto]" custT="1"/>
      <dgm:spPr>
        <a:solidFill>
          <a:schemeClr val="accent2"/>
        </a:solidFill>
      </dgm:spPr>
      <dgm:t>
        <a:bodyPr/>
        <a:lstStyle/>
        <a:p>
          <a:r>
            <a:rPr lang="es-PE" sz="2400" b="1" dirty="0" smtClean="0"/>
            <a:t>Elegibilidad</a:t>
          </a:r>
          <a:endParaRPr lang="es-PE" sz="2400" b="1" dirty="0"/>
        </a:p>
      </dgm:t>
    </dgm:pt>
    <dgm:pt modelId="{4DC13C28-04EF-4C1A-9B64-CEF4B9EE3D6E}" type="parTrans" cxnId="{F6ABDE37-3049-4FD8-BD49-190F3FFE8B95}">
      <dgm:prSet/>
      <dgm:spPr/>
      <dgm:t>
        <a:bodyPr/>
        <a:lstStyle/>
        <a:p>
          <a:endParaRPr lang="es-PE"/>
        </a:p>
      </dgm:t>
    </dgm:pt>
    <dgm:pt modelId="{2C6490BD-E5FA-4D74-BE95-AC0139778710}" type="sibTrans" cxnId="{F6ABDE37-3049-4FD8-BD49-190F3FFE8B95}">
      <dgm:prSet/>
      <dgm:spPr/>
      <dgm:t>
        <a:bodyPr/>
        <a:lstStyle/>
        <a:p>
          <a:endParaRPr lang="es-PE"/>
        </a:p>
      </dgm:t>
    </dgm:pt>
    <dgm:pt modelId="{CB638343-EB64-43F0-9E60-0DB1CA6E75FF}">
      <dgm:prSet phldrT="[Texto]"/>
      <dgm:spPr/>
      <dgm:t>
        <a:bodyPr/>
        <a:lstStyle/>
        <a:p>
          <a:r>
            <a:rPr lang="es-PE" dirty="0" smtClean="0"/>
            <a:t>Evaluación documentaria</a:t>
          </a:r>
          <a:endParaRPr lang="es-PE" dirty="0"/>
        </a:p>
      </dgm:t>
    </dgm:pt>
    <dgm:pt modelId="{FDE9E367-C45C-455B-89B0-5862614BB2A9}" type="parTrans" cxnId="{6C455439-6727-432B-ACCE-4AB37C3BDA76}">
      <dgm:prSet/>
      <dgm:spPr/>
      <dgm:t>
        <a:bodyPr/>
        <a:lstStyle/>
        <a:p>
          <a:endParaRPr lang="es-PE"/>
        </a:p>
      </dgm:t>
    </dgm:pt>
    <dgm:pt modelId="{624B9BE5-635F-4CD2-8146-B223C119EA06}" type="sibTrans" cxnId="{6C455439-6727-432B-ACCE-4AB37C3BDA76}">
      <dgm:prSet/>
      <dgm:spPr/>
      <dgm:t>
        <a:bodyPr/>
        <a:lstStyle/>
        <a:p>
          <a:endParaRPr lang="es-PE"/>
        </a:p>
      </dgm:t>
    </dgm:pt>
    <dgm:pt modelId="{41673F4F-FA65-46E4-BD47-DC42B289B6B9}">
      <dgm:prSet phldrT="[Texto]"/>
      <dgm:spPr/>
      <dgm:t>
        <a:bodyPr/>
        <a:lstStyle/>
        <a:p>
          <a:r>
            <a:rPr lang="es-PE" dirty="0" smtClean="0"/>
            <a:t>Aprobación de la idea de negocio</a:t>
          </a:r>
          <a:endParaRPr lang="es-PE" dirty="0"/>
        </a:p>
      </dgm:t>
    </dgm:pt>
    <dgm:pt modelId="{B5DF904C-84E3-462D-AEF1-AA4241869FA2}" type="parTrans" cxnId="{E919285B-AAE9-4FAE-A0E7-440F521991FE}">
      <dgm:prSet/>
      <dgm:spPr/>
      <dgm:t>
        <a:bodyPr/>
        <a:lstStyle/>
        <a:p>
          <a:endParaRPr lang="es-PE"/>
        </a:p>
      </dgm:t>
    </dgm:pt>
    <dgm:pt modelId="{78A051F1-71C6-4BED-B764-EBC73A2CBB36}" type="sibTrans" cxnId="{E919285B-AAE9-4FAE-A0E7-440F521991FE}">
      <dgm:prSet/>
      <dgm:spPr/>
      <dgm:t>
        <a:bodyPr/>
        <a:lstStyle/>
        <a:p>
          <a:endParaRPr lang="es-PE"/>
        </a:p>
      </dgm:t>
    </dgm:pt>
    <dgm:pt modelId="{B7D4B85D-BDA7-4F09-9065-7FA3071A8740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PE" sz="2400" b="1" dirty="0" smtClean="0"/>
            <a:t>Solicitudes de Apoyo</a:t>
          </a:r>
          <a:endParaRPr lang="es-PE" sz="2400" b="1" dirty="0"/>
        </a:p>
      </dgm:t>
    </dgm:pt>
    <dgm:pt modelId="{4B425E90-4E8C-411C-9C9D-EC9D89586C9F}" type="parTrans" cxnId="{C24D4465-E632-4CA2-BCB4-82493D8C3F00}">
      <dgm:prSet/>
      <dgm:spPr/>
      <dgm:t>
        <a:bodyPr/>
        <a:lstStyle/>
        <a:p>
          <a:endParaRPr lang="es-PE"/>
        </a:p>
      </dgm:t>
    </dgm:pt>
    <dgm:pt modelId="{D1F94213-6C4F-4C87-9B81-42DD4829C136}" type="sibTrans" cxnId="{C24D4465-E632-4CA2-BCB4-82493D8C3F00}">
      <dgm:prSet/>
      <dgm:spPr/>
      <dgm:t>
        <a:bodyPr/>
        <a:lstStyle/>
        <a:p>
          <a:endParaRPr lang="es-PE"/>
        </a:p>
      </dgm:t>
    </dgm:pt>
    <dgm:pt modelId="{6CB065FE-0AD8-449F-A3A8-B66138FFE544}">
      <dgm:prSet phldrT="[Texto]" custT="1"/>
      <dgm:spPr/>
      <dgm:t>
        <a:bodyPr/>
        <a:lstStyle/>
        <a:p>
          <a:r>
            <a:rPr lang="es-PE" sz="2000" dirty="0" err="1" smtClean="0">
              <a:solidFill>
                <a:schemeClr val="tx1"/>
              </a:solidFill>
            </a:rPr>
            <a:t>Asociatividad</a:t>
          </a:r>
          <a:endParaRPr lang="es-PE" sz="2000" dirty="0"/>
        </a:p>
      </dgm:t>
    </dgm:pt>
    <dgm:pt modelId="{B32D69C2-029D-47B7-8366-C91A6EC6AF45}" type="parTrans" cxnId="{92154D65-28B4-467F-9713-C3F2146A1EB6}">
      <dgm:prSet/>
      <dgm:spPr/>
      <dgm:t>
        <a:bodyPr/>
        <a:lstStyle/>
        <a:p>
          <a:endParaRPr lang="es-PE"/>
        </a:p>
      </dgm:t>
    </dgm:pt>
    <dgm:pt modelId="{7EBB5E8A-DFC3-4D8F-9225-B33005CC3FA3}" type="sibTrans" cxnId="{92154D65-28B4-467F-9713-C3F2146A1EB6}">
      <dgm:prSet/>
      <dgm:spPr/>
      <dgm:t>
        <a:bodyPr/>
        <a:lstStyle/>
        <a:p>
          <a:endParaRPr lang="es-PE"/>
        </a:p>
      </dgm:t>
    </dgm:pt>
    <dgm:pt modelId="{5B282151-1923-4C23-866C-DBD4E445CD53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PE" sz="2400" b="1" dirty="0" smtClean="0"/>
            <a:t>Implementación y Monitoreo</a:t>
          </a:r>
          <a:endParaRPr lang="es-PE" sz="2400" b="1" dirty="0"/>
        </a:p>
      </dgm:t>
    </dgm:pt>
    <dgm:pt modelId="{DE2D3649-79CA-42F6-A2A7-8ABE8FA661F1}" type="parTrans" cxnId="{2930C910-B37B-4C96-9823-458BD4F39CED}">
      <dgm:prSet/>
      <dgm:spPr/>
      <dgm:t>
        <a:bodyPr/>
        <a:lstStyle/>
        <a:p>
          <a:endParaRPr lang="es-PE"/>
        </a:p>
      </dgm:t>
    </dgm:pt>
    <dgm:pt modelId="{CD3F9EA8-0F96-4C4B-B5C7-CEDFA3298E20}" type="sibTrans" cxnId="{2930C910-B37B-4C96-9823-458BD4F39CED}">
      <dgm:prSet/>
      <dgm:spPr/>
      <dgm:t>
        <a:bodyPr/>
        <a:lstStyle/>
        <a:p>
          <a:endParaRPr lang="es-PE"/>
        </a:p>
      </dgm:t>
    </dgm:pt>
    <dgm:pt modelId="{AEE4E0C0-B72C-4D4F-A463-F3854A336CA6}">
      <dgm:prSet phldrT="[Texto]"/>
      <dgm:spPr/>
      <dgm:t>
        <a:bodyPr/>
        <a:lstStyle/>
        <a:p>
          <a:r>
            <a:rPr lang="es-PE" dirty="0" smtClean="0">
              <a:latin typeface="+mn-lt"/>
            </a:rPr>
            <a:t>Desembolsos (</a:t>
          </a:r>
          <a:r>
            <a:rPr lang="es-PE" dirty="0" err="1" smtClean="0">
              <a:latin typeface="+mn-lt"/>
            </a:rPr>
            <a:t>Agroideas</a:t>
          </a:r>
          <a:r>
            <a:rPr lang="es-PE" dirty="0" smtClean="0">
              <a:latin typeface="+mn-lt"/>
            </a:rPr>
            <a:t> + Contrapartida)</a:t>
          </a:r>
          <a:endParaRPr lang="es-PE" dirty="0"/>
        </a:p>
      </dgm:t>
    </dgm:pt>
    <dgm:pt modelId="{BE2FC0E6-4F50-4479-ABBF-64F00972A825}" type="parTrans" cxnId="{9B216BAF-7F3E-4753-A85B-3C00DDDDFA5D}">
      <dgm:prSet/>
      <dgm:spPr/>
      <dgm:t>
        <a:bodyPr/>
        <a:lstStyle/>
        <a:p>
          <a:endParaRPr lang="es-PE"/>
        </a:p>
      </dgm:t>
    </dgm:pt>
    <dgm:pt modelId="{B6E95775-475A-45F5-A5F8-39B1FB09B24F}" type="sibTrans" cxnId="{9B216BAF-7F3E-4753-A85B-3C00DDDDFA5D}">
      <dgm:prSet/>
      <dgm:spPr/>
      <dgm:t>
        <a:bodyPr/>
        <a:lstStyle/>
        <a:p>
          <a:endParaRPr lang="es-PE"/>
        </a:p>
      </dgm:t>
    </dgm:pt>
    <dgm:pt modelId="{90FE62F8-BC3A-4DC2-B1CA-264DFCDA02E9}">
      <dgm:prSet custT="1"/>
      <dgm:spPr/>
      <dgm:t>
        <a:bodyPr/>
        <a:lstStyle/>
        <a:p>
          <a:r>
            <a:rPr lang="es-PE" sz="2000" dirty="0" smtClean="0">
              <a:solidFill>
                <a:schemeClr val="tx1"/>
              </a:solidFill>
            </a:rPr>
            <a:t>Gestión</a:t>
          </a:r>
        </a:p>
      </dgm:t>
    </dgm:pt>
    <dgm:pt modelId="{862CCDDC-1661-409B-9E11-23D7D7174ABD}" type="parTrans" cxnId="{A7FDD344-4C75-489B-BC1B-0DA7BCA15877}">
      <dgm:prSet/>
      <dgm:spPr/>
      <dgm:t>
        <a:bodyPr/>
        <a:lstStyle/>
        <a:p>
          <a:endParaRPr lang="es-PE"/>
        </a:p>
      </dgm:t>
    </dgm:pt>
    <dgm:pt modelId="{F186EDEF-F96E-4183-A738-C382CE3B4B44}" type="sibTrans" cxnId="{A7FDD344-4C75-489B-BC1B-0DA7BCA15877}">
      <dgm:prSet/>
      <dgm:spPr/>
      <dgm:t>
        <a:bodyPr/>
        <a:lstStyle/>
        <a:p>
          <a:endParaRPr lang="es-PE"/>
        </a:p>
      </dgm:t>
    </dgm:pt>
    <dgm:pt modelId="{5334CB57-7CC8-4491-B720-3E7CF56C15EC}">
      <dgm:prSet custT="1"/>
      <dgm:spPr/>
      <dgm:t>
        <a:bodyPr/>
        <a:lstStyle/>
        <a:p>
          <a:r>
            <a:rPr lang="es-PE" sz="2000" dirty="0" smtClean="0">
              <a:solidFill>
                <a:schemeClr val="tx1"/>
              </a:solidFill>
            </a:rPr>
            <a:t>Adopción de  Tecnología</a:t>
          </a:r>
        </a:p>
      </dgm:t>
    </dgm:pt>
    <dgm:pt modelId="{C7F29FBA-7409-4725-910D-427CFE5DC538}" type="parTrans" cxnId="{EEB9F2B8-199F-4758-AA1C-3CC74A2EFF5C}">
      <dgm:prSet/>
      <dgm:spPr/>
      <dgm:t>
        <a:bodyPr/>
        <a:lstStyle/>
        <a:p>
          <a:endParaRPr lang="es-PE"/>
        </a:p>
      </dgm:t>
    </dgm:pt>
    <dgm:pt modelId="{1BD10D4C-39EA-4AB8-9A2C-7E452026D47C}" type="sibTrans" cxnId="{EEB9F2B8-199F-4758-AA1C-3CC74A2EFF5C}">
      <dgm:prSet/>
      <dgm:spPr/>
      <dgm:t>
        <a:bodyPr/>
        <a:lstStyle/>
        <a:p>
          <a:endParaRPr lang="es-PE"/>
        </a:p>
      </dgm:t>
    </dgm:pt>
    <dgm:pt modelId="{CEEB78D0-A732-4415-931D-E473051CD4CF}">
      <dgm:prSet/>
      <dgm:spPr/>
      <dgm:t>
        <a:bodyPr/>
        <a:lstStyle/>
        <a:p>
          <a:r>
            <a:rPr lang="es-PE" dirty="0" smtClean="0">
              <a:latin typeface="+mn-lt"/>
            </a:rPr>
            <a:t>Verificación de cumplimiento.</a:t>
          </a:r>
          <a:endParaRPr lang="es-PE" dirty="0">
            <a:latin typeface="+mn-lt"/>
          </a:endParaRPr>
        </a:p>
      </dgm:t>
    </dgm:pt>
    <dgm:pt modelId="{83C54DD3-8E1D-4E0A-91AF-7F3B127EE27A}" type="parTrans" cxnId="{FF83EF3F-C1CF-4926-84DC-58A80F27AB71}">
      <dgm:prSet/>
      <dgm:spPr/>
      <dgm:t>
        <a:bodyPr/>
        <a:lstStyle/>
        <a:p>
          <a:endParaRPr lang="es-PE"/>
        </a:p>
      </dgm:t>
    </dgm:pt>
    <dgm:pt modelId="{5B133C59-FED7-45A3-80BD-1FFFD03E7CC8}" type="sibTrans" cxnId="{FF83EF3F-C1CF-4926-84DC-58A80F27AB71}">
      <dgm:prSet/>
      <dgm:spPr/>
      <dgm:t>
        <a:bodyPr/>
        <a:lstStyle/>
        <a:p>
          <a:endParaRPr lang="es-PE"/>
        </a:p>
      </dgm:t>
    </dgm:pt>
    <dgm:pt modelId="{4B237D8F-04FF-4314-8D94-6CE1F02B4B0E}" type="pres">
      <dgm:prSet presAssocID="{C8F33538-AF10-4385-8A47-AB10B102AA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6D9D4A8F-3D03-4304-9793-DBA402E37E9E}" type="pres">
      <dgm:prSet presAssocID="{C8F33538-AF10-4385-8A47-AB10B102AA8F}" presName="tSp" presStyleCnt="0"/>
      <dgm:spPr/>
    </dgm:pt>
    <dgm:pt modelId="{957CBDD3-DDE9-42CF-9A73-8B5B16D124E4}" type="pres">
      <dgm:prSet presAssocID="{C8F33538-AF10-4385-8A47-AB10B102AA8F}" presName="bSp" presStyleCnt="0"/>
      <dgm:spPr/>
    </dgm:pt>
    <dgm:pt modelId="{2E520EFE-9485-4BA2-BE38-27E968A92D6B}" type="pres">
      <dgm:prSet presAssocID="{C8F33538-AF10-4385-8A47-AB10B102AA8F}" presName="process" presStyleCnt="0"/>
      <dgm:spPr/>
    </dgm:pt>
    <dgm:pt modelId="{67350BA9-2354-4142-91BF-89F8454AE9E7}" type="pres">
      <dgm:prSet presAssocID="{EF8458A9-FF52-4977-B4BA-0F6BD3E0C917}" presName="composite1" presStyleCnt="0"/>
      <dgm:spPr/>
    </dgm:pt>
    <dgm:pt modelId="{81CC7482-0EAC-4B6C-A17D-E0EF5D1CACAF}" type="pres">
      <dgm:prSet presAssocID="{EF8458A9-FF52-4977-B4BA-0F6BD3E0C917}" presName="dummyNode1" presStyleLbl="node1" presStyleIdx="0" presStyleCnt="3"/>
      <dgm:spPr/>
    </dgm:pt>
    <dgm:pt modelId="{FAF0D659-EAD2-4C70-9236-565F019037EF}" type="pres">
      <dgm:prSet presAssocID="{EF8458A9-FF52-4977-B4BA-0F6BD3E0C917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BD77008-DBD0-45CB-972B-FC02AA320DA7}" type="pres">
      <dgm:prSet presAssocID="{EF8458A9-FF52-4977-B4BA-0F6BD3E0C917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986F60B2-50D3-4D45-9C52-C36079773E59}" type="pres">
      <dgm:prSet presAssocID="{EF8458A9-FF52-4977-B4BA-0F6BD3E0C917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EAE2A33-BDDC-40C7-9D65-30F4B43DA82F}" type="pres">
      <dgm:prSet presAssocID="{EF8458A9-FF52-4977-B4BA-0F6BD3E0C917}" presName="connSite1" presStyleCnt="0"/>
      <dgm:spPr/>
    </dgm:pt>
    <dgm:pt modelId="{E91CE4A0-D21A-4CB8-898D-632A38FE9ABD}" type="pres">
      <dgm:prSet presAssocID="{2C6490BD-E5FA-4D74-BE95-AC0139778710}" presName="Name9" presStyleLbl="sibTrans2D1" presStyleIdx="0" presStyleCnt="2"/>
      <dgm:spPr/>
      <dgm:t>
        <a:bodyPr/>
        <a:lstStyle/>
        <a:p>
          <a:endParaRPr lang="es-PE"/>
        </a:p>
      </dgm:t>
    </dgm:pt>
    <dgm:pt modelId="{B7396B68-BB7B-428A-A383-F852143D95E2}" type="pres">
      <dgm:prSet presAssocID="{B7D4B85D-BDA7-4F09-9065-7FA3071A8740}" presName="composite2" presStyleCnt="0"/>
      <dgm:spPr/>
    </dgm:pt>
    <dgm:pt modelId="{541F98DD-B6EF-4379-BA9E-373379F8A77F}" type="pres">
      <dgm:prSet presAssocID="{B7D4B85D-BDA7-4F09-9065-7FA3071A8740}" presName="dummyNode2" presStyleLbl="node1" presStyleIdx="0" presStyleCnt="3"/>
      <dgm:spPr/>
    </dgm:pt>
    <dgm:pt modelId="{3B652AE0-2F9F-4C07-84ED-8EE8ED22314D}" type="pres">
      <dgm:prSet presAssocID="{B7D4B85D-BDA7-4F09-9065-7FA3071A8740}" presName="childNode2" presStyleLbl="bgAcc1" presStyleIdx="1" presStyleCnt="3" custScaleX="111509" custScaleY="8760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F3972EB-3258-492F-B10E-DB189E89936C}" type="pres">
      <dgm:prSet presAssocID="{B7D4B85D-BDA7-4F09-9065-7FA3071A8740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0DC1928-DA37-4AEA-88C2-B2B2E8B9B103}" type="pres">
      <dgm:prSet presAssocID="{B7D4B85D-BDA7-4F09-9065-7FA3071A8740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69A50721-9E1F-41DB-86EC-945A10494D2D}" type="pres">
      <dgm:prSet presAssocID="{B7D4B85D-BDA7-4F09-9065-7FA3071A8740}" presName="connSite2" presStyleCnt="0"/>
      <dgm:spPr/>
    </dgm:pt>
    <dgm:pt modelId="{601C0819-A22A-48DA-B35F-BCF140DA7015}" type="pres">
      <dgm:prSet presAssocID="{D1F94213-6C4F-4C87-9B81-42DD4829C136}" presName="Name18" presStyleLbl="sibTrans2D1" presStyleIdx="1" presStyleCnt="2"/>
      <dgm:spPr/>
      <dgm:t>
        <a:bodyPr/>
        <a:lstStyle/>
        <a:p>
          <a:endParaRPr lang="es-PE"/>
        </a:p>
      </dgm:t>
    </dgm:pt>
    <dgm:pt modelId="{F39A02BC-642D-4562-92D3-6E1C26D6F7FE}" type="pres">
      <dgm:prSet presAssocID="{5B282151-1923-4C23-866C-DBD4E445CD53}" presName="composite1" presStyleCnt="0"/>
      <dgm:spPr/>
    </dgm:pt>
    <dgm:pt modelId="{83705EED-74CB-4E0B-992B-16880164B82F}" type="pres">
      <dgm:prSet presAssocID="{5B282151-1923-4C23-866C-DBD4E445CD53}" presName="dummyNode1" presStyleLbl="node1" presStyleIdx="1" presStyleCnt="3"/>
      <dgm:spPr/>
    </dgm:pt>
    <dgm:pt modelId="{C6096E65-864B-4CA5-AD89-E45514786E6C}" type="pres">
      <dgm:prSet presAssocID="{5B282151-1923-4C23-866C-DBD4E445CD53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08A285A-3521-4C1B-83C6-599A27575AF7}" type="pres">
      <dgm:prSet presAssocID="{5B282151-1923-4C23-866C-DBD4E445CD53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EA9F08D-997A-4B41-994E-D03A499EC3F1}" type="pres">
      <dgm:prSet presAssocID="{5B282151-1923-4C23-866C-DBD4E445CD53}" presName="parentNode1" presStyleLbl="node1" presStyleIdx="2" presStyleCnt="3" custScaleX="103839" custScaleY="125562" custLinFactNeighborX="-6590" custLinFactNeighborY="8258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5A296B8-FF6A-4988-A8F6-0F0846090E88}" type="pres">
      <dgm:prSet presAssocID="{5B282151-1923-4C23-866C-DBD4E445CD53}" presName="connSite1" presStyleCnt="0"/>
      <dgm:spPr/>
    </dgm:pt>
  </dgm:ptLst>
  <dgm:cxnLst>
    <dgm:cxn modelId="{6C455439-6727-432B-ACCE-4AB37C3BDA76}" srcId="{EF8458A9-FF52-4977-B4BA-0F6BD3E0C917}" destId="{CB638343-EB64-43F0-9E60-0DB1CA6E75FF}" srcOrd="0" destOrd="0" parTransId="{FDE9E367-C45C-455B-89B0-5862614BB2A9}" sibTransId="{624B9BE5-635F-4CD2-8146-B223C119EA06}"/>
    <dgm:cxn modelId="{9B5F13E4-E665-45CE-9D12-73D47E098E35}" type="presOf" srcId="{5B282151-1923-4C23-866C-DBD4E445CD53}" destId="{AEA9F08D-997A-4B41-994E-D03A499EC3F1}" srcOrd="0" destOrd="0" presId="urn:microsoft.com/office/officeart/2005/8/layout/hProcess4"/>
    <dgm:cxn modelId="{C24D4465-E632-4CA2-BCB4-82493D8C3F00}" srcId="{C8F33538-AF10-4385-8A47-AB10B102AA8F}" destId="{B7D4B85D-BDA7-4F09-9065-7FA3071A8740}" srcOrd="1" destOrd="0" parTransId="{4B425E90-4E8C-411C-9C9D-EC9D89586C9F}" sibTransId="{D1F94213-6C4F-4C87-9B81-42DD4829C136}"/>
    <dgm:cxn modelId="{A7FDD344-4C75-489B-BC1B-0DA7BCA15877}" srcId="{B7D4B85D-BDA7-4F09-9065-7FA3071A8740}" destId="{90FE62F8-BC3A-4DC2-B1CA-264DFCDA02E9}" srcOrd="1" destOrd="0" parTransId="{862CCDDC-1661-409B-9E11-23D7D7174ABD}" sibTransId="{F186EDEF-F96E-4183-A738-C382CE3B4B44}"/>
    <dgm:cxn modelId="{0D15B321-ABBB-4424-9461-76E535DD1642}" type="presOf" srcId="{B7D4B85D-BDA7-4F09-9065-7FA3071A8740}" destId="{D0DC1928-DA37-4AEA-88C2-B2B2E8B9B103}" srcOrd="0" destOrd="0" presId="urn:microsoft.com/office/officeart/2005/8/layout/hProcess4"/>
    <dgm:cxn modelId="{88C24FDA-2F57-4AA2-9F96-BA0B451B317B}" type="presOf" srcId="{6CB065FE-0AD8-449F-A3A8-B66138FFE544}" destId="{3B652AE0-2F9F-4C07-84ED-8EE8ED22314D}" srcOrd="0" destOrd="0" presId="urn:microsoft.com/office/officeart/2005/8/layout/hProcess4"/>
    <dgm:cxn modelId="{9B216BAF-7F3E-4753-A85B-3C00DDDDFA5D}" srcId="{5B282151-1923-4C23-866C-DBD4E445CD53}" destId="{AEE4E0C0-B72C-4D4F-A463-F3854A336CA6}" srcOrd="0" destOrd="0" parTransId="{BE2FC0E6-4F50-4479-ABBF-64F00972A825}" sibTransId="{B6E95775-475A-45F5-A5F8-39B1FB09B24F}"/>
    <dgm:cxn modelId="{13D8A37C-3564-45B0-86FC-4259ED15D34F}" type="presOf" srcId="{CB638343-EB64-43F0-9E60-0DB1CA6E75FF}" destId="{EBD77008-DBD0-45CB-972B-FC02AA320DA7}" srcOrd="1" destOrd="0" presId="urn:microsoft.com/office/officeart/2005/8/layout/hProcess4"/>
    <dgm:cxn modelId="{B671F9C7-4B51-4D94-B6FD-C6AD85D82CD0}" type="presOf" srcId="{5334CB57-7CC8-4491-B720-3E7CF56C15EC}" destId="{DF3972EB-3258-492F-B10E-DB189E89936C}" srcOrd="1" destOrd="2" presId="urn:microsoft.com/office/officeart/2005/8/layout/hProcess4"/>
    <dgm:cxn modelId="{3C6B916A-93A6-442C-91BA-939B9CCDAB85}" type="presOf" srcId="{AEE4E0C0-B72C-4D4F-A463-F3854A336CA6}" destId="{C6096E65-864B-4CA5-AD89-E45514786E6C}" srcOrd="0" destOrd="0" presId="urn:microsoft.com/office/officeart/2005/8/layout/hProcess4"/>
    <dgm:cxn modelId="{00906BDC-6B78-45AB-9F80-DDF28FBBD544}" type="presOf" srcId="{2C6490BD-E5FA-4D74-BE95-AC0139778710}" destId="{E91CE4A0-D21A-4CB8-898D-632A38FE9ABD}" srcOrd="0" destOrd="0" presId="urn:microsoft.com/office/officeart/2005/8/layout/hProcess4"/>
    <dgm:cxn modelId="{0CD7D4FF-3410-4FE1-8B6B-CD02732CE8F9}" type="presOf" srcId="{C8F33538-AF10-4385-8A47-AB10B102AA8F}" destId="{4B237D8F-04FF-4314-8D94-6CE1F02B4B0E}" srcOrd="0" destOrd="0" presId="urn:microsoft.com/office/officeart/2005/8/layout/hProcess4"/>
    <dgm:cxn modelId="{1CEF9D36-7BB5-438E-A457-C8102022799A}" type="presOf" srcId="{CEEB78D0-A732-4415-931D-E473051CD4CF}" destId="{C6096E65-864B-4CA5-AD89-E45514786E6C}" srcOrd="0" destOrd="1" presId="urn:microsoft.com/office/officeart/2005/8/layout/hProcess4"/>
    <dgm:cxn modelId="{2930C910-B37B-4C96-9823-458BD4F39CED}" srcId="{C8F33538-AF10-4385-8A47-AB10B102AA8F}" destId="{5B282151-1923-4C23-866C-DBD4E445CD53}" srcOrd="2" destOrd="0" parTransId="{DE2D3649-79CA-42F6-A2A7-8ABE8FA661F1}" sibTransId="{CD3F9EA8-0F96-4C4B-B5C7-CEDFA3298E20}"/>
    <dgm:cxn modelId="{EEF2F72C-5E0A-4C33-8B51-3171CB3B432D}" type="presOf" srcId="{AEE4E0C0-B72C-4D4F-A463-F3854A336CA6}" destId="{D08A285A-3521-4C1B-83C6-599A27575AF7}" srcOrd="1" destOrd="0" presId="urn:microsoft.com/office/officeart/2005/8/layout/hProcess4"/>
    <dgm:cxn modelId="{90B07DE0-2492-4106-BABC-8C20B204784C}" type="presOf" srcId="{CEEB78D0-A732-4415-931D-E473051CD4CF}" destId="{D08A285A-3521-4C1B-83C6-599A27575AF7}" srcOrd="1" destOrd="1" presId="urn:microsoft.com/office/officeart/2005/8/layout/hProcess4"/>
    <dgm:cxn modelId="{FBB192AF-000B-40BD-9DAB-41B89F9B4E51}" type="presOf" srcId="{41673F4F-FA65-46E4-BD47-DC42B289B6B9}" destId="{EBD77008-DBD0-45CB-972B-FC02AA320DA7}" srcOrd="1" destOrd="1" presId="urn:microsoft.com/office/officeart/2005/8/layout/hProcess4"/>
    <dgm:cxn modelId="{6B49BA1B-A8D5-485D-A30E-5CDC44B2D5E9}" type="presOf" srcId="{6CB065FE-0AD8-449F-A3A8-B66138FFE544}" destId="{DF3972EB-3258-492F-B10E-DB189E89936C}" srcOrd="1" destOrd="0" presId="urn:microsoft.com/office/officeart/2005/8/layout/hProcess4"/>
    <dgm:cxn modelId="{FF83EF3F-C1CF-4926-84DC-58A80F27AB71}" srcId="{5B282151-1923-4C23-866C-DBD4E445CD53}" destId="{CEEB78D0-A732-4415-931D-E473051CD4CF}" srcOrd="1" destOrd="0" parTransId="{83C54DD3-8E1D-4E0A-91AF-7F3B127EE27A}" sibTransId="{5B133C59-FED7-45A3-80BD-1FFFD03E7CC8}"/>
    <dgm:cxn modelId="{D81554E0-F258-41D3-8B49-1F641B2B1CDC}" type="presOf" srcId="{CB638343-EB64-43F0-9E60-0DB1CA6E75FF}" destId="{FAF0D659-EAD2-4C70-9236-565F019037EF}" srcOrd="0" destOrd="0" presId="urn:microsoft.com/office/officeart/2005/8/layout/hProcess4"/>
    <dgm:cxn modelId="{E919285B-AAE9-4FAE-A0E7-440F521991FE}" srcId="{EF8458A9-FF52-4977-B4BA-0F6BD3E0C917}" destId="{41673F4F-FA65-46E4-BD47-DC42B289B6B9}" srcOrd="1" destOrd="0" parTransId="{B5DF904C-84E3-462D-AEF1-AA4241869FA2}" sibTransId="{78A051F1-71C6-4BED-B764-EBC73A2CBB36}"/>
    <dgm:cxn modelId="{DBF8343D-AD2F-4ACC-AA48-94E8892BBE3E}" type="presOf" srcId="{5334CB57-7CC8-4491-B720-3E7CF56C15EC}" destId="{3B652AE0-2F9F-4C07-84ED-8EE8ED22314D}" srcOrd="0" destOrd="2" presId="urn:microsoft.com/office/officeart/2005/8/layout/hProcess4"/>
    <dgm:cxn modelId="{EEB9F2B8-199F-4758-AA1C-3CC74A2EFF5C}" srcId="{B7D4B85D-BDA7-4F09-9065-7FA3071A8740}" destId="{5334CB57-7CC8-4491-B720-3E7CF56C15EC}" srcOrd="2" destOrd="0" parTransId="{C7F29FBA-7409-4725-910D-427CFE5DC538}" sibTransId="{1BD10D4C-39EA-4AB8-9A2C-7E452026D47C}"/>
    <dgm:cxn modelId="{D48CA0F3-8FD0-45AB-89F9-30AEC8BCEF3C}" type="presOf" srcId="{D1F94213-6C4F-4C87-9B81-42DD4829C136}" destId="{601C0819-A22A-48DA-B35F-BCF140DA7015}" srcOrd="0" destOrd="0" presId="urn:microsoft.com/office/officeart/2005/8/layout/hProcess4"/>
    <dgm:cxn modelId="{C28946B5-8082-449E-8712-711B6F35DFCC}" type="presOf" srcId="{EF8458A9-FF52-4977-B4BA-0F6BD3E0C917}" destId="{986F60B2-50D3-4D45-9C52-C36079773E59}" srcOrd="0" destOrd="0" presId="urn:microsoft.com/office/officeart/2005/8/layout/hProcess4"/>
    <dgm:cxn modelId="{BBB2F711-35FD-4FC5-A0E2-40D9D409EBFE}" type="presOf" srcId="{90FE62F8-BC3A-4DC2-B1CA-264DFCDA02E9}" destId="{3B652AE0-2F9F-4C07-84ED-8EE8ED22314D}" srcOrd="0" destOrd="1" presId="urn:microsoft.com/office/officeart/2005/8/layout/hProcess4"/>
    <dgm:cxn modelId="{92154D65-28B4-467F-9713-C3F2146A1EB6}" srcId="{B7D4B85D-BDA7-4F09-9065-7FA3071A8740}" destId="{6CB065FE-0AD8-449F-A3A8-B66138FFE544}" srcOrd="0" destOrd="0" parTransId="{B32D69C2-029D-47B7-8366-C91A6EC6AF45}" sibTransId="{7EBB5E8A-DFC3-4D8F-9225-B33005CC3FA3}"/>
    <dgm:cxn modelId="{F6ABDE37-3049-4FD8-BD49-190F3FFE8B95}" srcId="{C8F33538-AF10-4385-8A47-AB10B102AA8F}" destId="{EF8458A9-FF52-4977-B4BA-0F6BD3E0C917}" srcOrd="0" destOrd="0" parTransId="{4DC13C28-04EF-4C1A-9B64-CEF4B9EE3D6E}" sibTransId="{2C6490BD-E5FA-4D74-BE95-AC0139778710}"/>
    <dgm:cxn modelId="{8D99450F-2D7A-4BD6-BBB3-1CF8ADF6C082}" type="presOf" srcId="{90FE62F8-BC3A-4DC2-B1CA-264DFCDA02E9}" destId="{DF3972EB-3258-492F-B10E-DB189E89936C}" srcOrd="1" destOrd="1" presId="urn:microsoft.com/office/officeart/2005/8/layout/hProcess4"/>
    <dgm:cxn modelId="{7FA03ABC-C9A5-4676-9BED-89C150A93409}" type="presOf" srcId="{41673F4F-FA65-46E4-BD47-DC42B289B6B9}" destId="{FAF0D659-EAD2-4C70-9236-565F019037EF}" srcOrd="0" destOrd="1" presId="urn:microsoft.com/office/officeart/2005/8/layout/hProcess4"/>
    <dgm:cxn modelId="{118B9279-ABE4-4702-A5FA-69B957FBAA61}" type="presParOf" srcId="{4B237D8F-04FF-4314-8D94-6CE1F02B4B0E}" destId="{6D9D4A8F-3D03-4304-9793-DBA402E37E9E}" srcOrd="0" destOrd="0" presId="urn:microsoft.com/office/officeart/2005/8/layout/hProcess4"/>
    <dgm:cxn modelId="{016C6AFB-807F-41FC-A72D-75DF7D119537}" type="presParOf" srcId="{4B237D8F-04FF-4314-8D94-6CE1F02B4B0E}" destId="{957CBDD3-DDE9-42CF-9A73-8B5B16D124E4}" srcOrd="1" destOrd="0" presId="urn:microsoft.com/office/officeart/2005/8/layout/hProcess4"/>
    <dgm:cxn modelId="{FC9898CD-EFAE-4133-87DB-B083C79CBC63}" type="presParOf" srcId="{4B237D8F-04FF-4314-8D94-6CE1F02B4B0E}" destId="{2E520EFE-9485-4BA2-BE38-27E968A92D6B}" srcOrd="2" destOrd="0" presId="urn:microsoft.com/office/officeart/2005/8/layout/hProcess4"/>
    <dgm:cxn modelId="{ED8A9875-EAA6-40A5-8A76-5AACCD3ECAFE}" type="presParOf" srcId="{2E520EFE-9485-4BA2-BE38-27E968A92D6B}" destId="{67350BA9-2354-4142-91BF-89F8454AE9E7}" srcOrd="0" destOrd="0" presId="urn:microsoft.com/office/officeart/2005/8/layout/hProcess4"/>
    <dgm:cxn modelId="{B4E955C7-1E24-4D8D-A0CF-B2A38E3C7DDF}" type="presParOf" srcId="{67350BA9-2354-4142-91BF-89F8454AE9E7}" destId="{81CC7482-0EAC-4B6C-A17D-E0EF5D1CACAF}" srcOrd="0" destOrd="0" presId="urn:microsoft.com/office/officeart/2005/8/layout/hProcess4"/>
    <dgm:cxn modelId="{5E90FB78-76EA-43F2-BDA9-CF623E3D6E94}" type="presParOf" srcId="{67350BA9-2354-4142-91BF-89F8454AE9E7}" destId="{FAF0D659-EAD2-4C70-9236-565F019037EF}" srcOrd="1" destOrd="0" presId="urn:microsoft.com/office/officeart/2005/8/layout/hProcess4"/>
    <dgm:cxn modelId="{5593FC8A-910F-4DD3-981F-D5A5E4AC4086}" type="presParOf" srcId="{67350BA9-2354-4142-91BF-89F8454AE9E7}" destId="{EBD77008-DBD0-45CB-972B-FC02AA320DA7}" srcOrd="2" destOrd="0" presId="urn:microsoft.com/office/officeart/2005/8/layout/hProcess4"/>
    <dgm:cxn modelId="{45F59A99-3B27-4024-B702-0025306BB9E6}" type="presParOf" srcId="{67350BA9-2354-4142-91BF-89F8454AE9E7}" destId="{986F60B2-50D3-4D45-9C52-C36079773E59}" srcOrd="3" destOrd="0" presId="urn:microsoft.com/office/officeart/2005/8/layout/hProcess4"/>
    <dgm:cxn modelId="{5ED17740-C8A1-4097-B65B-6A65D29AAF11}" type="presParOf" srcId="{67350BA9-2354-4142-91BF-89F8454AE9E7}" destId="{2EAE2A33-BDDC-40C7-9D65-30F4B43DA82F}" srcOrd="4" destOrd="0" presId="urn:microsoft.com/office/officeart/2005/8/layout/hProcess4"/>
    <dgm:cxn modelId="{2B37BE0A-2888-449A-A334-44A4A79EF273}" type="presParOf" srcId="{2E520EFE-9485-4BA2-BE38-27E968A92D6B}" destId="{E91CE4A0-D21A-4CB8-898D-632A38FE9ABD}" srcOrd="1" destOrd="0" presId="urn:microsoft.com/office/officeart/2005/8/layout/hProcess4"/>
    <dgm:cxn modelId="{CA51790E-1391-4E8A-90A9-5ED751B9548B}" type="presParOf" srcId="{2E520EFE-9485-4BA2-BE38-27E968A92D6B}" destId="{B7396B68-BB7B-428A-A383-F852143D95E2}" srcOrd="2" destOrd="0" presId="urn:microsoft.com/office/officeart/2005/8/layout/hProcess4"/>
    <dgm:cxn modelId="{D4A28D41-77E1-4584-B466-39FF26A1120F}" type="presParOf" srcId="{B7396B68-BB7B-428A-A383-F852143D95E2}" destId="{541F98DD-B6EF-4379-BA9E-373379F8A77F}" srcOrd="0" destOrd="0" presId="urn:microsoft.com/office/officeart/2005/8/layout/hProcess4"/>
    <dgm:cxn modelId="{FB46B1F2-B614-4D5E-BC38-BCBDFD773132}" type="presParOf" srcId="{B7396B68-BB7B-428A-A383-F852143D95E2}" destId="{3B652AE0-2F9F-4C07-84ED-8EE8ED22314D}" srcOrd="1" destOrd="0" presId="urn:microsoft.com/office/officeart/2005/8/layout/hProcess4"/>
    <dgm:cxn modelId="{5FC60992-6CAC-4BEA-B645-B243BFBEB0A1}" type="presParOf" srcId="{B7396B68-BB7B-428A-A383-F852143D95E2}" destId="{DF3972EB-3258-492F-B10E-DB189E89936C}" srcOrd="2" destOrd="0" presId="urn:microsoft.com/office/officeart/2005/8/layout/hProcess4"/>
    <dgm:cxn modelId="{20005C4E-26D1-48A1-958A-7D1A5A7E2E7C}" type="presParOf" srcId="{B7396B68-BB7B-428A-A383-F852143D95E2}" destId="{D0DC1928-DA37-4AEA-88C2-B2B2E8B9B103}" srcOrd="3" destOrd="0" presId="urn:microsoft.com/office/officeart/2005/8/layout/hProcess4"/>
    <dgm:cxn modelId="{E713E51F-CC35-4831-A348-9D857FC7E52F}" type="presParOf" srcId="{B7396B68-BB7B-428A-A383-F852143D95E2}" destId="{69A50721-9E1F-41DB-86EC-945A10494D2D}" srcOrd="4" destOrd="0" presId="urn:microsoft.com/office/officeart/2005/8/layout/hProcess4"/>
    <dgm:cxn modelId="{F007F79F-4F47-43AA-9D4D-F59844609FF0}" type="presParOf" srcId="{2E520EFE-9485-4BA2-BE38-27E968A92D6B}" destId="{601C0819-A22A-48DA-B35F-BCF140DA7015}" srcOrd="3" destOrd="0" presId="urn:microsoft.com/office/officeart/2005/8/layout/hProcess4"/>
    <dgm:cxn modelId="{88304B09-C2A6-4FB1-9CD8-C8A0C9547F4F}" type="presParOf" srcId="{2E520EFE-9485-4BA2-BE38-27E968A92D6B}" destId="{F39A02BC-642D-4562-92D3-6E1C26D6F7FE}" srcOrd="4" destOrd="0" presId="urn:microsoft.com/office/officeart/2005/8/layout/hProcess4"/>
    <dgm:cxn modelId="{82361CB7-46D1-4935-BBCE-8631B5955088}" type="presParOf" srcId="{F39A02BC-642D-4562-92D3-6E1C26D6F7FE}" destId="{83705EED-74CB-4E0B-992B-16880164B82F}" srcOrd="0" destOrd="0" presId="urn:microsoft.com/office/officeart/2005/8/layout/hProcess4"/>
    <dgm:cxn modelId="{81B33B52-263D-4700-B5E8-E3DE4B5BAA74}" type="presParOf" srcId="{F39A02BC-642D-4562-92D3-6E1C26D6F7FE}" destId="{C6096E65-864B-4CA5-AD89-E45514786E6C}" srcOrd="1" destOrd="0" presId="urn:microsoft.com/office/officeart/2005/8/layout/hProcess4"/>
    <dgm:cxn modelId="{BADC33B3-7071-49FD-A6E9-4180C346C8F8}" type="presParOf" srcId="{F39A02BC-642D-4562-92D3-6E1C26D6F7FE}" destId="{D08A285A-3521-4C1B-83C6-599A27575AF7}" srcOrd="2" destOrd="0" presId="urn:microsoft.com/office/officeart/2005/8/layout/hProcess4"/>
    <dgm:cxn modelId="{0B900898-3981-4C06-93E2-6C5F2DBCEDF6}" type="presParOf" srcId="{F39A02BC-642D-4562-92D3-6E1C26D6F7FE}" destId="{AEA9F08D-997A-4B41-994E-D03A499EC3F1}" srcOrd="3" destOrd="0" presId="urn:microsoft.com/office/officeart/2005/8/layout/hProcess4"/>
    <dgm:cxn modelId="{07CF1896-29B2-4326-9599-F900703A3E0D}" type="presParOf" srcId="{F39A02BC-642D-4562-92D3-6E1C26D6F7FE}" destId="{75A296B8-FF6A-4988-A8F6-0F0846090E8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82A44-FEB1-406C-8E65-CD432093E880}">
      <dsp:nvSpPr>
        <dsp:cNvPr id="0" name=""/>
        <dsp:cNvSpPr/>
      </dsp:nvSpPr>
      <dsp:spPr>
        <a:xfrm>
          <a:off x="0" y="0"/>
          <a:ext cx="7920880" cy="163720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76B61B-B805-4568-A426-5A56C26B259D}">
      <dsp:nvSpPr>
        <dsp:cNvPr id="0" name=""/>
        <dsp:cNvSpPr/>
      </dsp:nvSpPr>
      <dsp:spPr>
        <a:xfrm>
          <a:off x="374816" y="37841"/>
          <a:ext cx="2198050" cy="156152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627EE0-3853-40FA-972D-7FB20D8832E1}">
      <dsp:nvSpPr>
        <dsp:cNvPr id="0" name=""/>
        <dsp:cNvSpPr/>
      </dsp:nvSpPr>
      <dsp:spPr>
        <a:xfrm rot="10800000">
          <a:off x="237952" y="1637208"/>
          <a:ext cx="2471778" cy="2001032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>
              <a:solidFill>
                <a:schemeClr val="tx1"/>
              </a:solidFill>
            </a:rPr>
            <a:t>Que los productores puedan asociarse y formalizar su organización</a:t>
          </a:r>
          <a:endParaRPr lang="es-PE" sz="1900" kern="1200" dirty="0">
            <a:solidFill>
              <a:schemeClr val="tx1"/>
            </a:solidFill>
          </a:endParaRPr>
        </a:p>
      </dsp:txBody>
      <dsp:txXfrm rot="10800000">
        <a:off x="299491" y="1637208"/>
        <a:ext cx="2348700" cy="1939493"/>
      </dsp:txXfrm>
    </dsp:sp>
    <dsp:sp modelId="{FB0BF7C7-C820-4334-847B-AE8D83FCE130}">
      <dsp:nvSpPr>
        <dsp:cNvPr id="0" name=""/>
        <dsp:cNvSpPr/>
      </dsp:nvSpPr>
      <dsp:spPr>
        <a:xfrm>
          <a:off x="2882965" y="109848"/>
          <a:ext cx="2343082" cy="14175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497921-2DC8-4EC1-ABB8-27FA95835AF1}">
      <dsp:nvSpPr>
        <dsp:cNvPr id="0" name=""/>
        <dsp:cNvSpPr/>
      </dsp:nvSpPr>
      <dsp:spPr>
        <a:xfrm rot="10800000">
          <a:off x="3188334" y="1637208"/>
          <a:ext cx="1732344" cy="2001032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>
              <a:solidFill>
                <a:schemeClr val="tx1"/>
              </a:solidFill>
            </a:rPr>
            <a:t>Mejoras en la gestión de su negocio</a:t>
          </a:r>
          <a:endParaRPr lang="es-PE" sz="1900" kern="1200" dirty="0">
            <a:solidFill>
              <a:schemeClr val="tx1"/>
            </a:solidFill>
          </a:endParaRPr>
        </a:p>
      </dsp:txBody>
      <dsp:txXfrm rot="10800000">
        <a:off x="3241610" y="1637208"/>
        <a:ext cx="1625792" cy="1947756"/>
      </dsp:txXfrm>
    </dsp:sp>
    <dsp:sp modelId="{96638FD3-65A8-4734-A875-2E90716F4374}">
      <dsp:nvSpPr>
        <dsp:cNvPr id="0" name=""/>
        <dsp:cNvSpPr/>
      </dsp:nvSpPr>
      <dsp:spPr>
        <a:xfrm>
          <a:off x="5399281" y="109848"/>
          <a:ext cx="2283645" cy="141751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770AE-0A36-4395-8725-DAA75DFBF4E9}">
      <dsp:nvSpPr>
        <dsp:cNvPr id="0" name=""/>
        <dsp:cNvSpPr/>
      </dsp:nvSpPr>
      <dsp:spPr>
        <a:xfrm rot="10800000">
          <a:off x="5674932" y="1637208"/>
          <a:ext cx="1732344" cy="2001032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>
              <a:solidFill>
                <a:schemeClr val="tx1"/>
              </a:solidFill>
            </a:rPr>
            <a:t>Mejoras tecnológicas en la producción</a:t>
          </a:r>
          <a:endParaRPr lang="es-PE" sz="1900" kern="1200" dirty="0">
            <a:solidFill>
              <a:schemeClr val="tx1"/>
            </a:solidFill>
          </a:endParaRPr>
        </a:p>
      </dsp:txBody>
      <dsp:txXfrm rot="10800000">
        <a:off x="5728208" y="1637208"/>
        <a:ext cx="1625792" cy="1947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541FEE-654A-4009-9404-3438AC8376F4}">
      <dsp:nvSpPr>
        <dsp:cNvPr id="0" name=""/>
        <dsp:cNvSpPr/>
      </dsp:nvSpPr>
      <dsp:spPr>
        <a:xfrm>
          <a:off x="0" y="325700"/>
          <a:ext cx="7344816" cy="126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00" tIns="416560" rIns="180000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>
              <a:latin typeface="+mn-lt"/>
              <a:cs typeface="Calibri" pitchFamily="34" charset="0"/>
            </a:rPr>
            <a:t>Reembolso de los gastos de constitución formal de las organizaciones de productores.</a:t>
          </a:r>
          <a:endParaRPr lang="es-ES" sz="2400" kern="1200" dirty="0">
            <a:latin typeface="+mn-lt"/>
          </a:endParaRPr>
        </a:p>
      </dsp:txBody>
      <dsp:txXfrm>
        <a:off x="0" y="325700"/>
        <a:ext cx="7344816" cy="1260000"/>
      </dsp:txXfrm>
    </dsp:sp>
    <dsp:sp modelId="{B40B7335-33A5-46EE-9F05-DA5ACC48F8CE}">
      <dsp:nvSpPr>
        <dsp:cNvPr id="0" name=""/>
        <dsp:cNvSpPr/>
      </dsp:nvSpPr>
      <dsp:spPr>
        <a:xfrm>
          <a:off x="367240" y="30500"/>
          <a:ext cx="5141371" cy="590400"/>
        </a:xfrm>
        <a:prstGeom prst="roundRect">
          <a:avLst/>
        </a:prstGeom>
        <a:solidFill>
          <a:schemeClr val="bg2">
            <a:lumMod val="9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1" kern="1200" dirty="0" smtClean="0">
              <a:solidFill>
                <a:schemeClr val="tx1"/>
              </a:solidFill>
              <a:latin typeface="+mn-lt"/>
            </a:rPr>
            <a:t>Asociatividad</a:t>
          </a:r>
          <a:endParaRPr lang="es-ES" sz="2800" b="1" kern="1200" dirty="0">
            <a:solidFill>
              <a:schemeClr val="tx1"/>
            </a:solidFill>
            <a:latin typeface="+mn-lt"/>
          </a:endParaRPr>
        </a:p>
      </dsp:txBody>
      <dsp:txXfrm>
        <a:off x="396061" y="59321"/>
        <a:ext cx="5083729" cy="532758"/>
      </dsp:txXfrm>
    </dsp:sp>
    <dsp:sp modelId="{B832A16F-4EF8-416A-8AAA-C3FE4361F5FA}">
      <dsp:nvSpPr>
        <dsp:cNvPr id="0" name=""/>
        <dsp:cNvSpPr/>
      </dsp:nvSpPr>
      <dsp:spPr>
        <a:xfrm>
          <a:off x="0" y="1988900"/>
          <a:ext cx="7344816" cy="929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00" tIns="416560" rIns="180000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>
              <a:latin typeface="+mn-lt"/>
              <a:cs typeface="Calibri" pitchFamily="34" charset="0"/>
            </a:rPr>
            <a:t>Cofinanciamiento de un gerente para la organización.</a:t>
          </a:r>
          <a:endParaRPr lang="es-ES" sz="2400" kern="1200" dirty="0">
            <a:latin typeface="+mn-lt"/>
          </a:endParaRPr>
        </a:p>
      </dsp:txBody>
      <dsp:txXfrm>
        <a:off x="0" y="1988900"/>
        <a:ext cx="7344816" cy="929250"/>
      </dsp:txXfrm>
    </dsp:sp>
    <dsp:sp modelId="{5A11C363-0D91-490F-A4EA-56FA4BE166EF}">
      <dsp:nvSpPr>
        <dsp:cNvPr id="0" name=""/>
        <dsp:cNvSpPr/>
      </dsp:nvSpPr>
      <dsp:spPr>
        <a:xfrm>
          <a:off x="367240" y="1693700"/>
          <a:ext cx="5141371" cy="590400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1" kern="1200" smtClean="0">
              <a:solidFill>
                <a:schemeClr val="tx1"/>
              </a:solidFill>
              <a:latin typeface="+mn-lt"/>
            </a:rPr>
            <a:t>Gestión</a:t>
          </a:r>
          <a:endParaRPr lang="es-ES" sz="2800" b="1" kern="1200" dirty="0">
            <a:solidFill>
              <a:schemeClr val="tx1"/>
            </a:solidFill>
            <a:latin typeface="+mn-lt"/>
          </a:endParaRPr>
        </a:p>
      </dsp:txBody>
      <dsp:txXfrm>
        <a:off x="396061" y="1722521"/>
        <a:ext cx="5083729" cy="532758"/>
      </dsp:txXfrm>
    </dsp:sp>
    <dsp:sp modelId="{26493AA4-34E3-464B-BAC0-90C4EC1FAE84}">
      <dsp:nvSpPr>
        <dsp:cNvPr id="0" name=""/>
        <dsp:cNvSpPr/>
      </dsp:nvSpPr>
      <dsp:spPr>
        <a:xfrm>
          <a:off x="0" y="3321350"/>
          <a:ext cx="7344816" cy="12566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00" tIns="416560" rIns="180000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>
              <a:latin typeface="+mn-lt"/>
              <a:cs typeface="Calibri" pitchFamily="34" charset="0"/>
            </a:rPr>
            <a:t>Cofinanciamiento de bienes y servicios necesarios para lograr mejoras productivas o de comercialización.</a:t>
          </a:r>
          <a:endParaRPr lang="es-ES" sz="2400" kern="1200" dirty="0">
            <a:latin typeface="+mn-lt"/>
          </a:endParaRPr>
        </a:p>
      </dsp:txBody>
      <dsp:txXfrm>
        <a:off x="0" y="3321350"/>
        <a:ext cx="7344816" cy="1256661"/>
      </dsp:txXfrm>
    </dsp:sp>
    <dsp:sp modelId="{FBD930A0-6693-4700-9388-D703DD3C2AC7}">
      <dsp:nvSpPr>
        <dsp:cNvPr id="0" name=""/>
        <dsp:cNvSpPr/>
      </dsp:nvSpPr>
      <dsp:spPr>
        <a:xfrm>
          <a:off x="367240" y="3026150"/>
          <a:ext cx="5141371" cy="59040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1" kern="1200" dirty="0" smtClean="0">
              <a:solidFill>
                <a:schemeClr val="tx1"/>
              </a:solidFill>
              <a:latin typeface="+mn-lt"/>
            </a:rPr>
            <a:t>Adopción de Tecnología</a:t>
          </a:r>
          <a:endParaRPr lang="es-ES" sz="2800" b="1" kern="1200" dirty="0">
            <a:solidFill>
              <a:schemeClr val="tx1"/>
            </a:solidFill>
            <a:latin typeface="+mn-lt"/>
          </a:endParaRPr>
        </a:p>
      </dsp:txBody>
      <dsp:txXfrm>
        <a:off x="396061" y="3054971"/>
        <a:ext cx="5083729" cy="5327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9DE2D1-6127-4A34-BD7E-8BFD5B0D7E44}">
      <dsp:nvSpPr>
        <dsp:cNvPr id="0" name=""/>
        <dsp:cNvSpPr/>
      </dsp:nvSpPr>
      <dsp:spPr>
        <a:xfrm>
          <a:off x="3171696" y="1428402"/>
          <a:ext cx="1940872" cy="1570534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Sociedad de Responsabilidad Limitada</a:t>
          </a:r>
          <a:endParaRPr lang="es-PE" sz="1400" b="1" kern="1200" dirty="0"/>
        </a:p>
      </dsp:txBody>
      <dsp:txXfrm>
        <a:off x="3483003" y="1680308"/>
        <a:ext cx="1318258" cy="1066722"/>
      </dsp:txXfrm>
    </dsp:sp>
    <dsp:sp modelId="{86F66107-D8D7-41D9-9088-9105DC45A0CE}">
      <dsp:nvSpPr>
        <dsp:cNvPr id="0" name=""/>
        <dsp:cNvSpPr/>
      </dsp:nvSpPr>
      <dsp:spPr>
        <a:xfrm>
          <a:off x="4371241" y="677008"/>
          <a:ext cx="685006" cy="59022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A06645-99B8-4C31-AC81-E3E07248C03F}">
      <dsp:nvSpPr>
        <dsp:cNvPr id="0" name=""/>
        <dsp:cNvSpPr/>
      </dsp:nvSpPr>
      <dsp:spPr>
        <a:xfrm>
          <a:off x="4752534" y="2311488"/>
          <a:ext cx="1487840" cy="128715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Asociaciones</a:t>
          </a:r>
          <a:endParaRPr lang="es-PE" sz="1400" b="1" kern="1200" dirty="0"/>
        </a:p>
      </dsp:txBody>
      <dsp:txXfrm>
        <a:off x="4999101" y="2524797"/>
        <a:ext cx="994706" cy="860538"/>
      </dsp:txXfrm>
    </dsp:sp>
    <dsp:sp modelId="{A9208198-6C5D-49C5-835D-FF831AC82AE5}">
      <dsp:nvSpPr>
        <dsp:cNvPr id="0" name=""/>
        <dsp:cNvSpPr/>
      </dsp:nvSpPr>
      <dsp:spPr>
        <a:xfrm>
          <a:off x="5170697" y="1846788"/>
          <a:ext cx="685006" cy="45747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3B9CD1-8A2E-403F-8B6E-720B58FD860B}">
      <dsp:nvSpPr>
        <dsp:cNvPr id="0" name=""/>
        <dsp:cNvSpPr/>
      </dsp:nvSpPr>
      <dsp:spPr>
        <a:xfrm>
          <a:off x="4766112" y="791687"/>
          <a:ext cx="1487840" cy="128715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Sociedades Anónimas Abiertas o Cerradas</a:t>
          </a:r>
          <a:endParaRPr lang="es-PE" sz="1400" b="1" kern="1200" dirty="0"/>
        </a:p>
      </dsp:txBody>
      <dsp:txXfrm>
        <a:off x="5012679" y="1004996"/>
        <a:ext cx="994706" cy="860538"/>
      </dsp:txXfrm>
    </dsp:sp>
    <dsp:sp modelId="{F826A929-3D6F-474E-AD9C-817A44230BE4}">
      <dsp:nvSpPr>
        <dsp:cNvPr id="0" name=""/>
        <dsp:cNvSpPr/>
      </dsp:nvSpPr>
      <dsp:spPr>
        <a:xfrm>
          <a:off x="4485911" y="3110496"/>
          <a:ext cx="554649" cy="59022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822067-D8A9-4E21-982E-92E809C7413C}">
      <dsp:nvSpPr>
        <dsp:cNvPr id="0" name=""/>
        <dsp:cNvSpPr/>
      </dsp:nvSpPr>
      <dsp:spPr>
        <a:xfrm>
          <a:off x="3220916" y="0"/>
          <a:ext cx="1603623" cy="128715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Comunidades  Nativas</a:t>
          </a:r>
          <a:endParaRPr lang="es-PE" sz="1400" b="1" kern="1200" dirty="0"/>
        </a:p>
      </dsp:txBody>
      <dsp:txXfrm>
        <a:off x="3477131" y="205653"/>
        <a:ext cx="1091193" cy="875850"/>
      </dsp:txXfrm>
    </dsp:sp>
    <dsp:sp modelId="{F8B3452D-AAA5-4571-B5C4-0798BA7FC99D}">
      <dsp:nvSpPr>
        <dsp:cNvPr id="0" name=""/>
        <dsp:cNvSpPr/>
      </dsp:nvSpPr>
      <dsp:spPr>
        <a:xfrm>
          <a:off x="3237729" y="3155238"/>
          <a:ext cx="685006" cy="59022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4B7DD7-92CA-46C9-AD1F-36936B063CDC}">
      <dsp:nvSpPr>
        <dsp:cNvPr id="0" name=""/>
        <dsp:cNvSpPr/>
      </dsp:nvSpPr>
      <dsp:spPr>
        <a:xfrm>
          <a:off x="3401590" y="3140626"/>
          <a:ext cx="1487840" cy="128715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Otras</a:t>
          </a:r>
          <a:endParaRPr lang="es-PE" sz="1400" b="1" kern="1200" dirty="0"/>
        </a:p>
      </dsp:txBody>
      <dsp:txXfrm>
        <a:off x="3648157" y="3353935"/>
        <a:ext cx="994706" cy="860538"/>
      </dsp:txXfrm>
    </dsp:sp>
    <dsp:sp modelId="{A650E5DC-0082-4E14-92C8-9A33E0773D02}">
      <dsp:nvSpPr>
        <dsp:cNvPr id="0" name=""/>
        <dsp:cNvSpPr/>
      </dsp:nvSpPr>
      <dsp:spPr>
        <a:xfrm>
          <a:off x="2425182" y="2052277"/>
          <a:ext cx="685006" cy="59022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4CEC1-9D47-4B42-9677-17962BF64D60}">
      <dsp:nvSpPr>
        <dsp:cNvPr id="0" name=""/>
        <dsp:cNvSpPr/>
      </dsp:nvSpPr>
      <dsp:spPr>
        <a:xfrm>
          <a:off x="1948307" y="2348938"/>
          <a:ext cx="1652692" cy="128715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Comunidades Campesinas</a:t>
          </a:r>
          <a:endParaRPr lang="es-PE" sz="1400" b="1" kern="1200" dirty="0"/>
        </a:p>
      </dsp:txBody>
      <dsp:txXfrm>
        <a:off x="2208611" y="2551669"/>
        <a:ext cx="1132084" cy="881694"/>
      </dsp:txXfrm>
    </dsp:sp>
    <dsp:sp modelId="{914C60D2-6980-47F0-9BB3-6E11D794DC6C}">
      <dsp:nvSpPr>
        <dsp:cNvPr id="0" name=""/>
        <dsp:cNvSpPr/>
      </dsp:nvSpPr>
      <dsp:spPr>
        <a:xfrm>
          <a:off x="1956482" y="789916"/>
          <a:ext cx="1636341" cy="128715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Cooperativas</a:t>
          </a:r>
          <a:endParaRPr lang="es-PE" sz="1400" b="1" kern="1200" dirty="0"/>
        </a:p>
      </dsp:txBody>
      <dsp:txXfrm>
        <a:off x="2215424" y="993601"/>
        <a:ext cx="1118457" cy="8797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0D659-EAD2-4C70-9236-565F019037EF}">
      <dsp:nvSpPr>
        <dsp:cNvPr id="0" name=""/>
        <dsp:cNvSpPr/>
      </dsp:nvSpPr>
      <dsp:spPr>
        <a:xfrm>
          <a:off x="5159" y="1416100"/>
          <a:ext cx="2415564" cy="19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900" kern="1200" dirty="0" smtClean="0"/>
            <a:t>Evaluación documentaria</a:t>
          </a:r>
          <a:endParaRPr lang="es-P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900" kern="1200" dirty="0" smtClean="0"/>
            <a:t>Aprobación de la idea de negocio</a:t>
          </a:r>
          <a:endParaRPr lang="es-PE" sz="1900" kern="1200" dirty="0"/>
        </a:p>
      </dsp:txBody>
      <dsp:txXfrm>
        <a:off x="51008" y="1461949"/>
        <a:ext cx="2323866" cy="1473708"/>
      </dsp:txXfrm>
    </dsp:sp>
    <dsp:sp modelId="{E91CE4A0-D21A-4CB8-898D-632A38FE9ABD}">
      <dsp:nvSpPr>
        <dsp:cNvPr id="0" name=""/>
        <dsp:cNvSpPr/>
      </dsp:nvSpPr>
      <dsp:spPr>
        <a:xfrm>
          <a:off x="1358024" y="1792986"/>
          <a:ext cx="2790309" cy="2790309"/>
        </a:xfrm>
        <a:prstGeom prst="leftCircularArrow">
          <a:avLst>
            <a:gd name="adj1" fmla="val 2855"/>
            <a:gd name="adj2" fmla="val 348823"/>
            <a:gd name="adj3" fmla="val 2121670"/>
            <a:gd name="adj4" fmla="val 9021826"/>
            <a:gd name="adj5" fmla="val 33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6F60B2-50D3-4D45-9C52-C36079773E59}">
      <dsp:nvSpPr>
        <dsp:cNvPr id="0" name=""/>
        <dsp:cNvSpPr/>
      </dsp:nvSpPr>
      <dsp:spPr>
        <a:xfrm>
          <a:off x="541951" y="2981506"/>
          <a:ext cx="2147168" cy="853858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 smtClean="0"/>
            <a:t>Elegibilidad</a:t>
          </a:r>
          <a:endParaRPr lang="es-PE" sz="2400" b="1" kern="1200" dirty="0"/>
        </a:p>
      </dsp:txBody>
      <dsp:txXfrm>
        <a:off x="566960" y="3006515"/>
        <a:ext cx="2097150" cy="803840"/>
      </dsp:txXfrm>
    </dsp:sp>
    <dsp:sp modelId="{3B652AE0-2F9F-4C07-84ED-8EE8ED22314D}">
      <dsp:nvSpPr>
        <dsp:cNvPr id="0" name=""/>
        <dsp:cNvSpPr/>
      </dsp:nvSpPr>
      <dsp:spPr>
        <a:xfrm>
          <a:off x="3068410" y="1539555"/>
          <a:ext cx="2693571" cy="17454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kern="1200" dirty="0" err="1" smtClean="0">
              <a:solidFill>
                <a:schemeClr val="tx1"/>
              </a:solidFill>
            </a:rPr>
            <a:t>Asociatividad</a:t>
          </a:r>
          <a:endParaRPr lang="es-P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kern="1200" dirty="0" smtClean="0">
              <a:solidFill>
                <a:schemeClr val="tx1"/>
              </a:solidFill>
            </a:rPr>
            <a:t>Gestión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kern="1200" dirty="0" smtClean="0">
              <a:solidFill>
                <a:schemeClr val="tx1"/>
              </a:solidFill>
            </a:rPr>
            <a:t>Adopción de  Tecnología</a:t>
          </a:r>
        </a:p>
      </dsp:txBody>
      <dsp:txXfrm>
        <a:off x="3108577" y="1953742"/>
        <a:ext cx="2613237" cy="1291071"/>
      </dsp:txXfrm>
    </dsp:sp>
    <dsp:sp modelId="{601C0819-A22A-48DA-B35F-BCF140DA7015}">
      <dsp:nvSpPr>
        <dsp:cNvPr id="0" name=""/>
        <dsp:cNvSpPr/>
      </dsp:nvSpPr>
      <dsp:spPr>
        <a:xfrm>
          <a:off x="4566213" y="175059"/>
          <a:ext cx="2939821" cy="2939821"/>
        </a:xfrm>
        <a:prstGeom prst="circularArrow">
          <a:avLst>
            <a:gd name="adj1" fmla="val 2709"/>
            <a:gd name="adj2" fmla="val 329961"/>
            <a:gd name="adj3" fmla="val 19416566"/>
            <a:gd name="adj4" fmla="val 12497549"/>
            <a:gd name="adj5" fmla="val 31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DC1928-DA37-4AEA-88C2-B2B2E8B9B103}">
      <dsp:nvSpPr>
        <dsp:cNvPr id="0" name=""/>
        <dsp:cNvSpPr/>
      </dsp:nvSpPr>
      <dsp:spPr>
        <a:xfrm>
          <a:off x="3744206" y="989171"/>
          <a:ext cx="2147168" cy="853858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 smtClean="0"/>
            <a:t>Solicitudes de Apoyo</a:t>
          </a:r>
          <a:endParaRPr lang="es-PE" sz="2400" b="1" kern="1200" dirty="0"/>
        </a:p>
      </dsp:txBody>
      <dsp:txXfrm>
        <a:off x="3769215" y="1014180"/>
        <a:ext cx="2097150" cy="803840"/>
      </dsp:txXfrm>
    </dsp:sp>
    <dsp:sp modelId="{C6096E65-864B-4CA5-AD89-E45514786E6C}">
      <dsp:nvSpPr>
        <dsp:cNvPr id="0" name=""/>
        <dsp:cNvSpPr/>
      </dsp:nvSpPr>
      <dsp:spPr>
        <a:xfrm>
          <a:off x="6270664" y="1361534"/>
          <a:ext cx="2415564" cy="19923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900" kern="1200" dirty="0" smtClean="0">
              <a:latin typeface="+mn-lt"/>
            </a:rPr>
            <a:t>Desembolsos (</a:t>
          </a:r>
          <a:r>
            <a:rPr lang="es-PE" sz="1900" kern="1200" dirty="0" err="1" smtClean="0">
              <a:latin typeface="+mn-lt"/>
            </a:rPr>
            <a:t>Agroideas</a:t>
          </a:r>
          <a:r>
            <a:rPr lang="es-PE" sz="1900" kern="1200" dirty="0" smtClean="0">
              <a:latin typeface="+mn-lt"/>
            </a:rPr>
            <a:t> + Contrapartida)</a:t>
          </a:r>
          <a:endParaRPr lang="es-P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900" kern="1200" dirty="0" smtClean="0">
              <a:latin typeface="+mn-lt"/>
            </a:rPr>
            <a:t>Verificación de cumplimiento.</a:t>
          </a:r>
          <a:endParaRPr lang="es-PE" sz="1900" kern="1200" dirty="0">
            <a:latin typeface="+mn-lt"/>
          </a:endParaRPr>
        </a:p>
      </dsp:txBody>
      <dsp:txXfrm>
        <a:off x="6316513" y="1407383"/>
        <a:ext cx="2323866" cy="1473708"/>
      </dsp:txXfrm>
    </dsp:sp>
    <dsp:sp modelId="{AEA9F08D-997A-4B41-994E-D03A499EC3F1}">
      <dsp:nvSpPr>
        <dsp:cNvPr id="0" name=""/>
        <dsp:cNvSpPr/>
      </dsp:nvSpPr>
      <dsp:spPr>
        <a:xfrm>
          <a:off x="6624743" y="2888320"/>
          <a:ext cx="2229598" cy="1072121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 smtClean="0"/>
            <a:t>Implementación y Monitoreo</a:t>
          </a:r>
          <a:endParaRPr lang="es-PE" sz="2400" b="1" kern="1200" dirty="0"/>
        </a:p>
      </dsp:txBody>
      <dsp:txXfrm>
        <a:off x="6656144" y="2919721"/>
        <a:ext cx="2166796" cy="1009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ágonos radiales"/>
  <dgm:desc val="Se usa para mostrar un proceso secuencial  relacionado con un tema o una idea centrales. Limitado a seis formas de Nivel 2. Funciona mejor con poco texto No aparece el texto sin utilizar, pero queda disponible si cambia entre diseño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AD500-7C25-4DFD-AD33-FF95D2B128B6}" type="datetimeFigureOut">
              <a:rPr lang="es-PE" smtClean="0"/>
              <a:t>01/09/2014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8D438-3E03-4D3B-8849-2ECD20FF8A5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26195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1AA24-23C0-468F-AEF3-0CD47AF5C413}" type="datetimeFigureOut">
              <a:rPr lang="es-PE" smtClean="0"/>
              <a:t>01/09/2014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2706B-7A5F-4764-AFAF-4ED50B6F5D7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04556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D3697-A712-4D36-8937-310D903F9DED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745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D3697-A712-4D36-8937-310D903F9DED}" type="slidenum">
              <a:rPr lang="es-ES" smtClean="0">
                <a:solidFill>
                  <a:prstClr val="black"/>
                </a:solidFill>
              </a:rPr>
              <a:pPr/>
              <a:t>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4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2706B-7A5F-4764-AFAF-4ED50B6F5D78}" type="slidenum">
              <a:rPr lang="es-PE" smtClean="0"/>
              <a:t>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4315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499E9A-A039-4803-AFDB-8A7B0CC25970}" type="slidenum">
              <a:rPr lang="es-MX" smtClean="0"/>
              <a:pPr>
                <a:defRPr/>
              </a:pPr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D3697-A712-4D36-8937-310D903F9DED}" type="slidenum">
              <a:rPr lang="es-ES" smtClean="0">
                <a:solidFill>
                  <a:prstClr val="black"/>
                </a:solidFill>
              </a:rPr>
              <a:pPr/>
              <a:t>12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45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D3697-A712-4D36-8937-310D903F9DED}" type="slidenum">
              <a:rPr lang="es-ES" smtClean="0">
                <a:solidFill>
                  <a:prstClr val="black"/>
                </a:solidFill>
              </a:rPr>
              <a:pPr/>
              <a:t>13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0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51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300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216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487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624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44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10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916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32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8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8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43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PE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735FA-483C-4DF1-ABC2-6695BB706487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01/09/2014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BFFB4-E104-4B2B-A774-D0EBE7A2BE70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 userDrawn="1"/>
        </p:nvSpPr>
        <p:spPr>
          <a:xfrm>
            <a:off x="1" y="-1"/>
            <a:ext cx="9144000" cy="11606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56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69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hyperlink" Target="http://www.agroideas.gob.p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www.google.com.pe/url?sa=i&amp;rct=j&amp;q=&amp;esrc=s&amp;frm=1&amp;source=images&amp;cd=&amp;cad=rja&amp;uact=8&amp;docid=NRAF-t7zRZqqgM&amp;tbnid=SODCvpRABeIa_M:&amp;ved=0CAUQjRw&amp;url=http://www.paginasamarillas.com.pe/b/adiplus-369780/derivados-lacteos--leche-entera-y-descremada-&amp;ei=1At6U8rFK42wsAT_4YDwDA&amp;bvm=bv.66917471,d.aWw&amp;psig=AFQjCNGfcXXXEQ19lCPed9OARgTtZlChXg&amp;ust=1400593697573342" TargetMode="Externa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pe/url?sa=i&amp;rct=j&amp;q=&amp;esrc=s&amp;frm=1&amp;source=images&amp;cd=&amp;cad=rja&amp;docid=_Tz7ypXNxthU4M&amp;tbnid=MAVh24TnTEyYdM:&amp;ved=0CAUQjRw&amp;url=http://comercializacionagricola.blogspot.com/2012/01/sindan-organic-srl-apuesta-al-mercado.html&amp;ei=pG07UviKIpSc9QTu6oGQBQ&amp;bvm=bv.52434380,d.eWU&amp;psig=AFQjCNFaUsd1AhhBvIGHkZj3X8vd_qTvkQ&amp;ust=137971274203125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hyperlink" Target="http://www.google.com.pe/url?sa=i&amp;rct=j&amp;q=&amp;esrc=s&amp;frm=1&amp;source=images&amp;cd=&amp;cad=rja&amp;docid=jzXp3A8D1yW_zM&amp;tbnid=Oi2JVeHrGrlJKM:&amp;ved=0CAUQjRw&amp;url=http://www.huanucoagrario.gob.pe/content/oportunidades-de-agronegocios&amp;ei=m7w5UvviMoLU8wTL5IC4Cg&amp;bvm=bv.52288139,d.eWU&amp;psig=AFQjCNEQ_AFFEAe_YKMqeSkygGlO9FPkqQ&amp;ust=1379601839326490" TargetMode="External"/><Relationship Id="rId7" Type="http://schemas.openxmlformats.org/officeDocument/2006/relationships/image" Target="../media/image17.jpeg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diagramColors" Target="../diagrams/colors3.xml"/><Relationship Id="rId5" Type="http://schemas.openxmlformats.org/officeDocument/2006/relationships/image" Target="../media/image15.jpeg"/><Relationship Id="rId10" Type="http://schemas.openxmlformats.org/officeDocument/2006/relationships/diagramQuickStyle" Target="../diagrams/quickStyle3.xml"/><Relationship Id="rId4" Type="http://schemas.openxmlformats.org/officeDocument/2006/relationships/image" Target="../media/image14.jpeg"/><Relationship Id="rId9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007152" y="544793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b="1" dirty="0" smtClean="0"/>
              <a:t>               </a:t>
            </a:r>
            <a:r>
              <a:rPr lang="es-PE" b="1" dirty="0" smtClean="0"/>
              <a:t>Lima, Setiembre </a:t>
            </a:r>
            <a:r>
              <a:rPr lang="es-PE" b="1" dirty="0" smtClean="0"/>
              <a:t>2014</a:t>
            </a:r>
            <a:endParaRPr lang="es-PE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1841290" y="188640"/>
            <a:ext cx="51789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4400" b="1" dirty="0" smtClean="0"/>
              <a:t>Presentación General</a:t>
            </a:r>
            <a:endParaRPr lang="es-PE" sz="4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830805" y="6021288"/>
            <a:ext cx="2272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Juan Carlos Rebaza </a:t>
            </a:r>
            <a:endParaRPr lang="es-PE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02" y="2348880"/>
            <a:ext cx="91440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" t="9869" r="7759" b="18330"/>
          <a:stretch/>
        </p:blipFill>
        <p:spPr bwMode="auto">
          <a:xfrm>
            <a:off x="6111726" y="1415959"/>
            <a:ext cx="1772642" cy="788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Users\canderson\AppData\Local\Microsoft\Windows\Temporary Internet Files\Content.IE5\6ZHS5T2Z\FA_LOGOTIPO_MINAGRI-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3" t="4847" r="10183" b="4675"/>
          <a:stretch/>
        </p:blipFill>
        <p:spPr bwMode="auto">
          <a:xfrm>
            <a:off x="1835696" y="1340768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50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2535087" y="-27384"/>
            <a:ext cx="56373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MX" sz="3200" b="1" dirty="0" smtClean="0"/>
              <a:t>¿Cuáles son las etapas de la participación en el Programa? </a:t>
            </a:r>
            <a:endParaRPr lang="es-PE" sz="3200" b="1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235397083"/>
              </p:ext>
            </p:extLst>
          </p:nvPr>
        </p:nvGraphicFramePr>
        <p:xfrm>
          <a:off x="107504" y="1268760"/>
          <a:ext cx="90010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119263" y="4653136"/>
            <a:ext cx="18208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/>
              <a:t>-Se evalúa la viabilidad y sostenibilidad de las propuestas</a:t>
            </a:r>
          </a:p>
          <a:p>
            <a:r>
              <a:rPr lang="es-PE" sz="1600" dirty="0" smtClean="0"/>
              <a:t>-Aprobación y firma de convenio</a:t>
            </a:r>
            <a:endParaRPr lang="es-PE" sz="1600" dirty="0"/>
          </a:p>
        </p:txBody>
      </p:sp>
    </p:spTree>
    <p:extLst>
      <p:ext uri="{BB962C8B-B14F-4D97-AF65-F5344CB8AC3E}">
        <p14:creationId xmlns:p14="http://schemas.microsoft.com/office/powerpoint/2010/main" val="303306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20044" y="54044"/>
            <a:ext cx="7088460" cy="1070700"/>
          </a:xfrm>
        </p:spPr>
        <p:txBody>
          <a:bodyPr>
            <a:normAutofit/>
          </a:bodyPr>
          <a:lstStyle/>
          <a:p>
            <a:r>
              <a:rPr lang="es-PE" sz="3200" b="1" dirty="0">
                <a:latin typeface="Calibri" pitchFamily="34" charset="0"/>
                <a:ea typeface="+mn-ea"/>
                <a:cs typeface="Arial" charset="0"/>
              </a:rPr>
              <a:t>Desembolso, Ejecución y Monitoreo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23528" y="1484784"/>
            <a:ext cx="87129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dirty="0" smtClean="0"/>
              <a:t>Dos aspectos principales para el éxito en la  implementación del plan de negocio:</a:t>
            </a:r>
          </a:p>
          <a:p>
            <a:endParaRPr lang="es-PE" sz="2400" dirty="0"/>
          </a:p>
          <a:p>
            <a:pPr lvl="1"/>
            <a:r>
              <a:rPr lang="es-PE" sz="2800" b="1" dirty="0" smtClean="0"/>
              <a:t>1) Capacidad organizativa </a:t>
            </a:r>
          </a:p>
          <a:p>
            <a:pPr marL="342900" indent="-342900">
              <a:buFont typeface="+mj-lt"/>
              <a:buAutoNum type="arabicParenR"/>
            </a:pPr>
            <a:endParaRPr lang="es-PE" sz="2400" dirty="0" smtClean="0"/>
          </a:p>
          <a:p>
            <a:pPr marL="342900" indent="-342900">
              <a:buFont typeface="+mj-lt"/>
              <a:buAutoNum type="arabicParenR"/>
            </a:pPr>
            <a:endParaRPr lang="es-PE" sz="2400" dirty="0" smtClean="0"/>
          </a:p>
          <a:p>
            <a:pPr marL="342900" indent="-342900">
              <a:buFont typeface="+mj-lt"/>
              <a:buAutoNum type="arabicParenR"/>
            </a:pPr>
            <a:endParaRPr lang="es-PE" sz="2400" dirty="0" smtClean="0"/>
          </a:p>
          <a:p>
            <a:pPr marL="342900" indent="-342900">
              <a:buFont typeface="+mj-lt"/>
              <a:buAutoNum type="arabicParenR"/>
            </a:pPr>
            <a:endParaRPr lang="es-PE" sz="2400" dirty="0" smtClean="0"/>
          </a:p>
          <a:p>
            <a:pPr lvl="1"/>
            <a:r>
              <a:rPr lang="es-PE" sz="2800" b="1" dirty="0" smtClean="0"/>
              <a:t>2) Contrapartida</a:t>
            </a:r>
            <a:endParaRPr lang="es-PE" sz="2800" b="1" dirty="0"/>
          </a:p>
        </p:txBody>
      </p:sp>
      <p:pic>
        <p:nvPicPr>
          <p:cNvPr id="1026" name="Picture 2" descr="C:\Users\fdiaz\Pictures\man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756" y="2336676"/>
            <a:ext cx="17145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diaz\Pictures\billetes de 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30" y="3836447"/>
            <a:ext cx="20764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01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53752"/>
            <a:ext cx="69127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  <a:cs typeface="Arial" pitchFamily="34" charset="0"/>
              </a:rPr>
              <a:t>     Inversión en Incentivos</a:t>
            </a:r>
            <a:r>
              <a:rPr lang="es-MX" dirty="0" smtClean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es-MX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es-MX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s-MX" sz="2000" dirty="0" smtClean="0">
                <a:solidFill>
                  <a:schemeClr val="tx1"/>
                </a:solidFill>
                <a:cs typeface="Arial" pitchFamily="34" charset="0"/>
              </a:rPr>
              <a:t>(de mayo 2010  a junio 2014)</a:t>
            </a:r>
            <a:endParaRPr lang="es-PE" sz="20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833908" y="1517978"/>
            <a:ext cx="3875862" cy="39272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Font typeface="Arial" pitchFamily="34" charset="0"/>
              <a:buNone/>
            </a:pPr>
            <a:endParaRPr lang="es-PE" sz="2000" smtClean="0">
              <a:solidFill>
                <a:prstClr val="black"/>
              </a:solidFill>
            </a:endParaRPr>
          </a:p>
          <a:p>
            <a:pPr marL="0" lvl="1" indent="0">
              <a:spcBef>
                <a:spcPts val="0"/>
              </a:spcBef>
              <a:buFont typeface="Arial" pitchFamily="34" charset="0"/>
              <a:buNone/>
            </a:pPr>
            <a:endParaRPr lang="es-PE" sz="2000" dirty="0">
              <a:solidFill>
                <a:prstClr val="black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21941" y="3140476"/>
            <a:ext cx="40338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200" dirty="0">
              <a:solidFill>
                <a:prstClr val="black"/>
              </a:solidFill>
            </a:endParaRPr>
          </a:p>
          <a:p>
            <a:r>
              <a:rPr lang="es-MX" sz="4000" b="1" dirty="0" smtClean="0">
                <a:solidFill>
                  <a:prstClr val="black"/>
                </a:solidFill>
              </a:rPr>
              <a:t>24,402</a:t>
            </a:r>
            <a:r>
              <a:rPr lang="es-MX" sz="2400" dirty="0">
                <a:solidFill>
                  <a:prstClr val="black"/>
                </a:solidFill>
              </a:rPr>
              <a:t> </a:t>
            </a:r>
            <a:r>
              <a:rPr lang="es-MX" sz="2200" dirty="0">
                <a:solidFill>
                  <a:prstClr val="black"/>
                </a:solidFill>
              </a:rPr>
              <a:t>Familias de productores agrarios que mejorarán su calidad de vida gracias a los incentivos </a:t>
            </a:r>
            <a:r>
              <a:rPr lang="es-MX" sz="2200" dirty="0" smtClean="0">
                <a:solidFill>
                  <a:prstClr val="black"/>
                </a:solidFill>
              </a:rPr>
              <a:t>aprobados</a:t>
            </a:r>
          </a:p>
          <a:p>
            <a:endParaRPr lang="es-MX" sz="2200" dirty="0">
              <a:solidFill>
                <a:prstClr val="black"/>
              </a:solidFill>
            </a:endParaRPr>
          </a:p>
          <a:p>
            <a:r>
              <a:rPr lang="es-MX" sz="4000" b="1" dirty="0" smtClean="0">
                <a:solidFill>
                  <a:prstClr val="black"/>
                </a:solidFill>
              </a:rPr>
              <a:t>556</a:t>
            </a:r>
            <a:r>
              <a:rPr lang="es-MX" sz="4400" dirty="0">
                <a:solidFill>
                  <a:prstClr val="black"/>
                </a:solidFill>
              </a:rPr>
              <a:t> </a:t>
            </a:r>
            <a:r>
              <a:rPr lang="es-MX" sz="2200" dirty="0">
                <a:solidFill>
                  <a:prstClr val="black"/>
                </a:solidFill>
              </a:rPr>
              <a:t>Planes de negocios </a:t>
            </a:r>
            <a:r>
              <a:rPr lang="es-MX" sz="2200" dirty="0" smtClean="0">
                <a:solidFill>
                  <a:prstClr val="black"/>
                </a:solidFill>
              </a:rPr>
              <a:t>aprobados</a:t>
            </a:r>
            <a:endParaRPr lang="es-MX" sz="2200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090493" y="3140968"/>
            <a:ext cx="309634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prstClr val="black"/>
                </a:solidFill>
              </a:rPr>
              <a:t> </a:t>
            </a:r>
            <a:r>
              <a:rPr lang="es-MX" sz="4000" b="1" dirty="0" smtClean="0">
                <a:solidFill>
                  <a:prstClr val="black"/>
                </a:solidFill>
              </a:rPr>
              <a:t>472</a:t>
            </a:r>
            <a:r>
              <a:rPr lang="es-MX" sz="4400" dirty="0">
                <a:solidFill>
                  <a:prstClr val="black"/>
                </a:solidFill>
              </a:rPr>
              <a:t> </a:t>
            </a:r>
            <a:r>
              <a:rPr lang="es-MX" sz="2200" dirty="0">
                <a:solidFill>
                  <a:prstClr val="black"/>
                </a:solidFill>
              </a:rPr>
              <a:t>Organizaciones agrarias </a:t>
            </a:r>
            <a:r>
              <a:rPr lang="es-MX" sz="2200" dirty="0" smtClean="0">
                <a:solidFill>
                  <a:prstClr val="black"/>
                </a:solidFill>
              </a:rPr>
              <a:t>beneficiadas</a:t>
            </a:r>
          </a:p>
          <a:p>
            <a:endParaRPr lang="es-MX" sz="2400" dirty="0">
              <a:solidFill>
                <a:prstClr val="black"/>
              </a:solidFill>
            </a:endParaRPr>
          </a:p>
          <a:p>
            <a:endParaRPr lang="es-MX" sz="2400" dirty="0">
              <a:solidFill>
                <a:prstClr val="black"/>
              </a:solidFill>
            </a:endParaRPr>
          </a:p>
          <a:p>
            <a:r>
              <a:rPr lang="es-MX" sz="4000" b="1" dirty="0" smtClean="0">
                <a:solidFill>
                  <a:prstClr val="black"/>
                </a:solidFill>
              </a:rPr>
              <a:t>23</a:t>
            </a:r>
            <a:r>
              <a:rPr lang="es-MX" sz="4400" dirty="0">
                <a:solidFill>
                  <a:prstClr val="black"/>
                </a:solidFill>
              </a:rPr>
              <a:t> </a:t>
            </a:r>
            <a:r>
              <a:rPr lang="es-MX" sz="2200" dirty="0">
                <a:solidFill>
                  <a:prstClr val="black"/>
                </a:solidFill>
              </a:rPr>
              <a:t>Regiones del Perú </a:t>
            </a:r>
            <a:r>
              <a:rPr lang="es-MX" sz="2200" dirty="0" smtClean="0">
                <a:solidFill>
                  <a:prstClr val="black"/>
                </a:solidFill>
              </a:rPr>
              <a:t>favorecidas</a:t>
            </a:r>
          </a:p>
          <a:p>
            <a:endParaRPr lang="es-MX" sz="2400" dirty="0">
              <a:solidFill>
                <a:prstClr val="black"/>
              </a:solidFill>
            </a:endParaRPr>
          </a:p>
          <a:p>
            <a:endParaRPr lang="es-MX" sz="2400" dirty="0">
              <a:solidFill>
                <a:prstClr val="black"/>
              </a:solidFill>
            </a:endParaRPr>
          </a:p>
          <a:p>
            <a:r>
              <a:rPr lang="es-MX" sz="2400" dirty="0">
                <a:solidFill>
                  <a:prstClr val="black"/>
                </a:solidFill>
              </a:rPr>
              <a:t/>
            </a:r>
            <a:br>
              <a:rPr lang="es-MX" sz="2400" dirty="0">
                <a:solidFill>
                  <a:prstClr val="black"/>
                </a:solidFill>
              </a:rPr>
            </a:br>
            <a:endParaRPr lang="es-MX" sz="2400" dirty="0">
              <a:solidFill>
                <a:prstClr val="black"/>
              </a:solidFill>
            </a:endParaRPr>
          </a:p>
        </p:txBody>
      </p:sp>
      <p:pic>
        <p:nvPicPr>
          <p:cNvPr id="8" name="Picture 2" descr="http://phishthoughts.com/wp-content/uploads/2011/09/341px-S-Bahn-Logo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76398"/>
            <a:ext cx="870421" cy="78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argitalpen.ararteko.net/imagenes/graf/L42/cap4/1-famili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37" y="3518032"/>
            <a:ext cx="933951" cy="84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cdn1.iconfinder.com/data/icons/VistaICO_Toolbar-Icons/256/Symbol-Chec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37" y="5157192"/>
            <a:ext cx="949154" cy="86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radiowebrural.com/radio/sites/default/files/Censo%20Agrari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r="22904" b="39886"/>
          <a:stretch/>
        </p:blipFill>
        <p:spPr bwMode="auto">
          <a:xfrm>
            <a:off x="5237063" y="3415690"/>
            <a:ext cx="838988" cy="73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://www2.luventicus.org/mapas/peru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460" y="4950221"/>
            <a:ext cx="832061" cy="10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699792" y="1365156"/>
            <a:ext cx="40974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prstClr val="black"/>
                </a:solidFill>
              </a:rPr>
              <a:t> S/. 213.13</a:t>
            </a:r>
            <a:r>
              <a:rPr lang="es-MX" sz="2200" dirty="0">
                <a:solidFill>
                  <a:prstClr val="black"/>
                </a:solidFill>
              </a:rPr>
              <a:t> millones para el cofinanciamiento de Planes de Negocios (S/. 152.12 millones por AGROIDEAS)</a:t>
            </a:r>
          </a:p>
          <a:p>
            <a:endParaRPr lang="es-PE" sz="2200" dirty="0"/>
          </a:p>
        </p:txBody>
      </p:sp>
    </p:spTree>
    <p:extLst>
      <p:ext uri="{BB962C8B-B14F-4D97-AF65-F5344CB8AC3E}">
        <p14:creationId xmlns:p14="http://schemas.microsoft.com/office/powerpoint/2010/main" val="59608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-20992" y="5229200"/>
            <a:ext cx="9164991" cy="936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6483" y="1628800"/>
            <a:ext cx="5080190" cy="288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 bwMode="gray">
          <a:xfrm>
            <a:off x="6182" y="13729"/>
            <a:ext cx="9164991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60" y="5445224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dirty="0">
                <a:solidFill>
                  <a:srgbClr val="6E4930"/>
                </a:solidFill>
              </a:rPr>
              <a:t>Sepa más: </a:t>
            </a:r>
            <a:r>
              <a:rPr lang="es-PE" sz="2800" b="1" u="sng" dirty="0">
                <a:solidFill>
                  <a:srgbClr val="6E4930"/>
                </a:solidFill>
                <a:hlinkClick r:id="rId4"/>
              </a:rPr>
              <a:t>www.agroideas.gob.pe</a:t>
            </a:r>
            <a:r>
              <a:rPr lang="es-PE" sz="2800" b="1" dirty="0">
                <a:solidFill>
                  <a:srgbClr val="6E4930"/>
                </a:solidFill>
              </a:rPr>
              <a:t> / </a:t>
            </a:r>
            <a:r>
              <a:rPr lang="es-PE" sz="2800" b="1" dirty="0" smtClean="0">
                <a:solidFill>
                  <a:srgbClr val="6E4930"/>
                </a:solidFill>
              </a:rPr>
              <a:t>(01) 416 </a:t>
            </a:r>
            <a:r>
              <a:rPr lang="es-PE" sz="2800" b="1" dirty="0">
                <a:solidFill>
                  <a:srgbClr val="6E4930"/>
                </a:solidFill>
              </a:rPr>
              <a:t>9880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57892"/>
            <a:ext cx="2804160" cy="49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8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31840" y="89972"/>
            <a:ext cx="3816424" cy="980728"/>
          </a:xfrm>
        </p:spPr>
        <p:txBody>
          <a:bodyPr>
            <a:normAutofit/>
          </a:bodyPr>
          <a:lstStyle/>
          <a:p>
            <a:r>
              <a:rPr lang="es-PE" sz="4400" b="1" dirty="0" smtClean="0">
                <a:solidFill>
                  <a:schemeClr val="tx1"/>
                </a:solidFill>
              </a:rPr>
              <a:t>Agenda</a:t>
            </a:r>
            <a:endParaRPr lang="es-PE" sz="4400" b="1" dirty="0">
              <a:solidFill>
                <a:schemeClr val="tx1"/>
              </a:solidFill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46856" y="1628800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3530"/>
            <a:r>
              <a:rPr lang="es-ES" sz="2700" dirty="0" smtClean="0">
                <a:solidFill>
                  <a:prstClr val="black"/>
                </a:solidFill>
              </a:rPr>
              <a:t>1.- ¿Qué es </a:t>
            </a:r>
            <a:r>
              <a:rPr lang="es-ES" sz="2700" dirty="0" err="1" smtClean="0">
                <a:solidFill>
                  <a:prstClr val="black"/>
                </a:solidFill>
              </a:rPr>
              <a:t>Agroideas</a:t>
            </a:r>
            <a:r>
              <a:rPr lang="es-ES" sz="2700" dirty="0" smtClean="0">
                <a:solidFill>
                  <a:prstClr val="black"/>
                </a:solidFill>
              </a:rPr>
              <a:t>?</a:t>
            </a:r>
          </a:p>
          <a:p>
            <a:pPr algn="l" defTabSz="913530"/>
            <a:r>
              <a:rPr lang="es-ES" sz="2700" dirty="0" smtClean="0">
                <a:solidFill>
                  <a:prstClr val="black"/>
                </a:solidFill>
              </a:rPr>
              <a:t>2.- ¿Cómo logra su objetivo?</a:t>
            </a:r>
          </a:p>
          <a:p>
            <a:pPr algn="l" defTabSz="913530"/>
            <a:r>
              <a:rPr lang="es-ES" sz="2700" dirty="0" smtClean="0">
                <a:solidFill>
                  <a:prstClr val="black"/>
                </a:solidFill>
              </a:rPr>
              <a:t>3.- ¿Qué consiguen las organizaciones?</a:t>
            </a:r>
          </a:p>
          <a:p>
            <a:pPr algn="l" defTabSz="913530"/>
            <a:r>
              <a:rPr lang="es-ES" sz="2700" dirty="0" smtClean="0">
                <a:solidFill>
                  <a:prstClr val="black"/>
                </a:solidFill>
              </a:rPr>
              <a:t>4.- ¿A quienes está dirigido?</a:t>
            </a:r>
          </a:p>
          <a:p>
            <a:pPr algn="l" defTabSz="913530"/>
            <a:r>
              <a:rPr lang="es-ES" sz="2700" dirty="0" smtClean="0">
                <a:solidFill>
                  <a:prstClr val="black"/>
                </a:solidFill>
              </a:rPr>
              <a:t>5.- ¿Quiénes son pequeños y/o medianos productores?</a:t>
            </a:r>
          </a:p>
          <a:p>
            <a:pPr algn="l" defTabSz="913530"/>
            <a:r>
              <a:rPr lang="es-ES" sz="2700" dirty="0" smtClean="0">
                <a:solidFill>
                  <a:prstClr val="black"/>
                </a:solidFill>
              </a:rPr>
              <a:t>6.- Etapas del proceso</a:t>
            </a:r>
          </a:p>
          <a:p>
            <a:pPr algn="l" defTabSz="913530"/>
            <a:r>
              <a:rPr lang="es-ES" sz="2700" dirty="0" smtClean="0">
                <a:solidFill>
                  <a:prstClr val="black"/>
                </a:solidFill>
              </a:rPr>
              <a:t>7.-  Ejemplos de Planes de Negocio en marcha</a:t>
            </a:r>
          </a:p>
          <a:p>
            <a:pPr algn="l" defTabSz="913530"/>
            <a:r>
              <a:rPr lang="es-ES" sz="2700" dirty="0" smtClean="0">
                <a:solidFill>
                  <a:prstClr val="black"/>
                </a:solidFill>
              </a:rPr>
              <a:t>8.- Resultados del Programa</a:t>
            </a:r>
            <a:endParaRPr lang="es-PE" sz="2700" dirty="0"/>
          </a:p>
        </p:txBody>
      </p:sp>
    </p:spTree>
    <p:extLst>
      <p:ext uri="{BB962C8B-B14F-4D97-AF65-F5344CB8AC3E}">
        <p14:creationId xmlns:p14="http://schemas.microsoft.com/office/powerpoint/2010/main" val="196832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5776" y="0"/>
            <a:ext cx="3960440" cy="114300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1"/>
                </a:solidFill>
                <a:cs typeface="Arial" pitchFamily="34" charset="0"/>
              </a:rPr>
              <a:t>¿Qué es AGROIDEAS?</a:t>
            </a:r>
            <a:endParaRPr lang="es-PE" sz="3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916832"/>
            <a:ext cx="7344816" cy="230425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3000" b="1" dirty="0" smtClean="0">
                <a:cs typeface="Arial" pitchFamily="34" charset="0"/>
              </a:rPr>
              <a:t>AGROIDEAS</a:t>
            </a:r>
            <a:r>
              <a:rPr lang="es-ES" sz="3000" dirty="0" smtClean="0">
                <a:cs typeface="Arial" pitchFamily="34" charset="0"/>
              </a:rPr>
              <a:t> es un Programa del Ministerio de Agricultura que tiene por </a:t>
            </a:r>
            <a:r>
              <a:rPr lang="es-PE" sz="3000" dirty="0" smtClean="0">
                <a:cs typeface="Arial" pitchFamily="34" charset="0"/>
              </a:rPr>
              <a:t>objetivo </a:t>
            </a:r>
            <a:r>
              <a:rPr lang="es-PE" sz="3000" b="1" dirty="0" smtClean="0">
                <a:cs typeface="Arial" pitchFamily="34" charset="0"/>
              </a:rPr>
              <a:t>e</a:t>
            </a:r>
            <a:r>
              <a:rPr lang="es-ES" sz="3000" b="1" dirty="0" smtClean="0">
                <a:cs typeface="Arial" pitchFamily="34" charset="0"/>
              </a:rPr>
              <a:t>levar </a:t>
            </a:r>
            <a:r>
              <a:rPr lang="es-ES" sz="3000" b="1" dirty="0">
                <a:cs typeface="Arial" pitchFamily="34" charset="0"/>
              </a:rPr>
              <a:t>la competitividad </a:t>
            </a:r>
            <a:r>
              <a:rPr lang="es-ES" sz="3000" dirty="0">
                <a:cs typeface="Arial" pitchFamily="34" charset="0"/>
              </a:rPr>
              <a:t>de </a:t>
            </a:r>
            <a:r>
              <a:rPr lang="es-ES" sz="3000" dirty="0" smtClean="0">
                <a:cs typeface="Arial" pitchFamily="34" charset="0"/>
              </a:rPr>
              <a:t>pequeños y medianos productores agrarios.</a:t>
            </a:r>
          </a:p>
          <a:p>
            <a:pPr marL="0" indent="0" algn="just">
              <a:spcBef>
                <a:spcPts val="0"/>
              </a:spcBef>
              <a:buNone/>
            </a:pPr>
            <a:endParaRPr lang="es-ES" sz="3000" dirty="0" smtClean="0"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4" t="59333" r="20858" b="24000"/>
          <a:stretch/>
        </p:blipFill>
        <p:spPr bwMode="auto">
          <a:xfrm>
            <a:off x="0" y="4509120"/>
            <a:ext cx="9154407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279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-27384"/>
            <a:ext cx="7128792" cy="1143000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</a:rPr>
              <a:t>¿Cómo logra su objetivo?</a:t>
            </a:r>
            <a:endParaRPr lang="es-PE" sz="3600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91722" y="2482871"/>
            <a:ext cx="8064896" cy="50405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2400" dirty="0" smtClean="0"/>
              <a:t>  Estos recursos permitirán:</a:t>
            </a:r>
          </a:p>
          <a:p>
            <a:pPr marL="0" indent="0" algn="just">
              <a:spcBef>
                <a:spcPts val="0"/>
              </a:spcBef>
              <a:buNone/>
            </a:pPr>
            <a:endParaRPr lang="es-ES" sz="2400" dirty="0"/>
          </a:p>
        </p:txBody>
      </p:sp>
      <p:sp>
        <p:nvSpPr>
          <p:cNvPr id="5" name="4 Rectángulo"/>
          <p:cNvSpPr/>
          <p:nvPr/>
        </p:nvSpPr>
        <p:spPr>
          <a:xfrm>
            <a:off x="1711802" y="1288521"/>
            <a:ext cx="7540718" cy="205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847706" y="1268760"/>
            <a:ext cx="7128792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Arial" pitchFamily="34" charset="0"/>
              <a:buNone/>
            </a:pPr>
            <a:r>
              <a:rPr lang="es-ES" sz="2400" dirty="0"/>
              <a:t>M</a:t>
            </a:r>
            <a:r>
              <a:rPr lang="es-ES" sz="2400" dirty="0" smtClean="0"/>
              <a:t>ediante la entrega de </a:t>
            </a:r>
            <a:r>
              <a:rPr lang="es-ES" sz="2400" b="1" dirty="0" smtClean="0"/>
              <a:t>recursos </a:t>
            </a:r>
            <a:r>
              <a:rPr lang="es-ES" sz="2400" b="1" u="sng" dirty="0" smtClean="0"/>
              <a:t>no rembolsables</a:t>
            </a:r>
            <a:r>
              <a:rPr lang="es-ES" sz="2400" dirty="0" smtClean="0"/>
              <a:t> a organizaciones de productores que presenten planes de negocios sostenibles.</a:t>
            </a:r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2779098394"/>
              </p:ext>
            </p:extLst>
          </p:nvPr>
        </p:nvGraphicFramePr>
        <p:xfrm>
          <a:off x="559674" y="2959111"/>
          <a:ext cx="7920880" cy="3638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"/>
          <p:cNvSpPr/>
          <p:nvPr/>
        </p:nvSpPr>
        <p:spPr>
          <a:xfrm>
            <a:off x="343650" y="1288521"/>
            <a:ext cx="2160240" cy="102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0713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79512" y="26064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3200" b="1" dirty="0" smtClean="0"/>
              <a:t>¿Qué incentivos ofrece AGROIDEAS?</a:t>
            </a:r>
            <a:endParaRPr lang="es-PE" sz="3200" b="1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609663297"/>
              </p:ext>
            </p:extLst>
          </p:nvPr>
        </p:nvGraphicFramePr>
        <p:xfrm>
          <a:off x="971600" y="1484784"/>
          <a:ext cx="734481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735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98629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+mj-lt"/>
                <a:cs typeface="Arial" pitchFamily="34" charset="0"/>
              </a:rPr>
              <a:t>¿</a:t>
            </a:r>
            <a:r>
              <a:rPr lang="es-MX" sz="2800" b="1" dirty="0" smtClean="0">
                <a:latin typeface="+mj-lt"/>
                <a:cs typeface="Arial" pitchFamily="34" charset="0"/>
              </a:rPr>
              <a:t>Qué pueden conseguir las Organizaciones</a:t>
            </a:r>
          </a:p>
          <a:p>
            <a:pPr algn="ctr"/>
            <a:r>
              <a:rPr lang="es-MX" sz="2800" b="1" dirty="0" smtClean="0">
                <a:latin typeface="+mj-lt"/>
                <a:cs typeface="Arial" pitchFamily="34" charset="0"/>
              </a:rPr>
              <a:t>con el apoyo de AGROIDEAS</a:t>
            </a:r>
            <a:r>
              <a:rPr lang="es-MX" sz="2800" b="1" dirty="0">
                <a:latin typeface="+mj-lt"/>
                <a:cs typeface="Arial" pitchFamily="34" charset="0"/>
              </a:rPr>
              <a:t>?</a:t>
            </a:r>
            <a:endParaRPr lang="es-PE" sz="2800" b="1" dirty="0">
              <a:latin typeface="+mj-lt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195736" y="4869232"/>
            <a:ext cx="6696744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b="1" dirty="0" smtClean="0">
                <a:solidFill>
                  <a:schemeClr val="tx1"/>
                </a:solidFill>
              </a:rPr>
              <a:t>Reconversión de Cultivos</a:t>
            </a:r>
            <a:endParaRPr lang="es-PE" sz="2000" b="1" dirty="0">
              <a:solidFill>
                <a:schemeClr val="tx1"/>
              </a:solidFill>
            </a:endParaRPr>
          </a:p>
          <a:p>
            <a:r>
              <a:rPr lang="es-PE" sz="2000" dirty="0">
                <a:solidFill>
                  <a:schemeClr val="tx1"/>
                </a:solidFill>
              </a:rPr>
              <a:t>▪ </a:t>
            </a:r>
            <a:r>
              <a:rPr lang="es-PE" sz="2000" dirty="0" smtClean="0">
                <a:solidFill>
                  <a:schemeClr val="tx1"/>
                </a:solidFill>
              </a:rPr>
              <a:t>Por ejemplo cambiar cultivos de alfalfa por plantaciones </a:t>
            </a:r>
            <a:r>
              <a:rPr lang="es-PE" sz="2000" dirty="0">
                <a:solidFill>
                  <a:schemeClr val="tx1"/>
                </a:solidFill>
              </a:rPr>
              <a:t>de </a:t>
            </a:r>
            <a:r>
              <a:rPr lang="es-PE" sz="2000" dirty="0" smtClean="0">
                <a:solidFill>
                  <a:schemeClr val="tx1"/>
                </a:solidFill>
              </a:rPr>
              <a:t>paltas. </a:t>
            </a:r>
            <a:endParaRPr lang="es-PE" sz="2000" dirty="0">
              <a:solidFill>
                <a:schemeClr val="tx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2178605" y="1619411"/>
            <a:ext cx="6696744" cy="12491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b="1" dirty="0" smtClean="0">
                <a:solidFill>
                  <a:schemeClr val="tx1"/>
                </a:solidFill>
              </a:rPr>
              <a:t>Mejora de la productividad y/o producción</a:t>
            </a:r>
            <a:endParaRPr lang="es-PE" sz="2000" b="1" dirty="0">
              <a:solidFill>
                <a:schemeClr val="tx1"/>
              </a:solidFill>
            </a:endParaRPr>
          </a:p>
          <a:p>
            <a:r>
              <a:rPr lang="es-PE" sz="2000" dirty="0">
                <a:solidFill>
                  <a:schemeClr val="tx1"/>
                </a:solidFill>
              </a:rPr>
              <a:t>▪ </a:t>
            </a:r>
            <a:r>
              <a:rPr lang="es-PE" sz="2000" dirty="0" smtClean="0">
                <a:solidFill>
                  <a:schemeClr val="tx1"/>
                </a:solidFill>
              </a:rPr>
              <a:t>Por ejemplo para el cultivo de café: </a:t>
            </a:r>
          </a:p>
          <a:p>
            <a:r>
              <a:rPr lang="es-PE" sz="2000" dirty="0">
                <a:solidFill>
                  <a:schemeClr val="tx1"/>
                </a:solidFill>
              </a:rPr>
              <a:t>-</a:t>
            </a:r>
            <a:r>
              <a:rPr lang="es-PE" sz="2000" dirty="0" smtClean="0">
                <a:solidFill>
                  <a:schemeClr val="tx1"/>
                </a:solidFill>
              </a:rPr>
              <a:t>aumentar las hectáreas de cultivo de café de 20 a 25.</a:t>
            </a:r>
          </a:p>
          <a:p>
            <a:r>
              <a:rPr lang="es-PE" sz="2000" dirty="0" smtClean="0">
                <a:solidFill>
                  <a:schemeClr val="tx1"/>
                </a:solidFill>
              </a:rPr>
              <a:t>-aumentar la productividad por Ha de 8 </a:t>
            </a:r>
            <a:r>
              <a:rPr lang="es-PE" sz="2000" dirty="0" err="1" smtClean="0">
                <a:solidFill>
                  <a:schemeClr val="tx1"/>
                </a:solidFill>
              </a:rPr>
              <a:t>qq</a:t>
            </a:r>
            <a:r>
              <a:rPr lang="es-PE" sz="2000" dirty="0" smtClean="0">
                <a:solidFill>
                  <a:schemeClr val="tx1"/>
                </a:solidFill>
              </a:rPr>
              <a:t>/ha a 15 </a:t>
            </a:r>
            <a:r>
              <a:rPr lang="es-PE" sz="2000" dirty="0" err="1" smtClean="0">
                <a:solidFill>
                  <a:schemeClr val="tx1"/>
                </a:solidFill>
              </a:rPr>
              <a:t>qq</a:t>
            </a:r>
            <a:r>
              <a:rPr lang="es-PE" sz="2000" dirty="0" smtClean="0">
                <a:solidFill>
                  <a:schemeClr val="tx1"/>
                </a:solidFill>
              </a:rPr>
              <a:t>/ha</a:t>
            </a:r>
            <a:endParaRPr lang="es-PE" sz="2000" dirty="0">
              <a:solidFill>
                <a:schemeClr val="tx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2195736" y="3125504"/>
            <a:ext cx="6696744" cy="13992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b="1" dirty="0" smtClean="0">
                <a:solidFill>
                  <a:schemeClr val="tx1"/>
                </a:solidFill>
              </a:rPr>
              <a:t>Mejora en la transformación de productos</a:t>
            </a:r>
            <a:endParaRPr lang="es-PE" sz="2000" b="1" dirty="0">
              <a:solidFill>
                <a:schemeClr val="tx1"/>
              </a:solidFill>
            </a:endParaRPr>
          </a:p>
          <a:p>
            <a:r>
              <a:rPr lang="es-PE" sz="2000" dirty="0" smtClean="0">
                <a:solidFill>
                  <a:schemeClr val="tx1"/>
                </a:solidFill>
              </a:rPr>
              <a:t>▪ Productores de derivados lácteos pueden elaborar yogurt, quesos, mantequilla bajo controles de calidad, con una presentación adecuada, con registro de marca, etc.</a:t>
            </a:r>
          </a:p>
        </p:txBody>
      </p:sp>
      <p:pic>
        <p:nvPicPr>
          <p:cNvPr id="9" name="Picture 4" descr="C:\Users\AGROIDEAS\Downloads\datos para exposicion\planta de caf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3456"/>
            <a:ext cx="1658675" cy="124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ncrypted-tbn1.gstatic.com/images?q=tbn:ANd9GcRiJVbtxDTiSDS6a_wXv4eZW5PofVNOD0G0tXn04nC6mVLuV2w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73327"/>
            <a:ext cx="1686865" cy="1391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232090" y="1603456"/>
            <a:ext cx="1678105" cy="124400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11 Rectángulo"/>
          <p:cNvSpPr/>
          <p:nvPr/>
        </p:nvSpPr>
        <p:spPr>
          <a:xfrm>
            <a:off x="251520" y="3156568"/>
            <a:ext cx="1678105" cy="136815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12 Rectángulo"/>
          <p:cNvSpPr/>
          <p:nvPr/>
        </p:nvSpPr>
        <p:spPr>
          <a:xfrm>
            <a:off x="232089" y="4768210"/>
            <a:ext cx="1706296" cy="139709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026" name="Picture 2" descr="http://www.paginasamarillas.com.pe/dbimages/C32929/IMG406337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28" y="3211988"/>
            <a:ext cx="1572712" cy="131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10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79712" y="98629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+mj-lt"/>
                <a:cs typeface="Arial" pitchFamily="34" charset="0"/>
              </a:rPr>
              <a:t>¿</a:t>
            </a:r>
            <a:r>
              <a:rPr lang="es-MX" sz="2800" b="1" dirty="0" smtClean="0">
                <a:latin typeface="+mj-lt"/>
                <a:cs typeface="Arial" pitchFamily="34" charset="0"/>
              </a:rPr>
              <a:t>Qué pueden conseguir las Organizaciones</a:t>
            </a:r>
          </a:p>
          <a:p>
            <a:pPr algn="ctr"/>
            <a:r>
              <a:rPr lang="es-MX" sz="2800" b="1" dirty="0" smtClean="0">
                <a:latin typeface="+mj-lt"/>
                <a:cs typeface="Arial" pitchFamily="34" charset="0"/>
              </a:rPr>
              <a:t>con el apoyo de AGROIDEAS</a:t>
            </a:r>
            <a:r>
              <a:rPr lang="es-MX" sz="2800" b="1" dirty="0">
                <a:latin typeface="+mj-lt"/>
                <a:cs typeface="Arial" pitchFamily="34" charset="0"/>
              </a:rPr>
              <a:t>?</a:t>
            </a:r>
            <a:endParaRPr lang="es-PE" sz="2800" b="1" dirty="0">
              <a:latin typeface="+mj-lt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195736" y="4797152"/>
            <a:ext cx="6696744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b="1" dirty="0" smtClean="0">
                <a:solidFill>
                  <a:schemeClr val="tx1"/>
                </a:solidFill>
              </a:rPr>
              <a:t>Reducción de costos de producción </a:t>
            </a:r>
            <a:endParaRPr lang="es-PE" sz="2000" b="1" dirty="0">
              <a:solidFill>
                <a:schemeClr val="tx1"/>
              </a:solidFill>
            </a:endParaRPr>
          </a:p>
          <a:p>
            <a:r>
              <a:rPr lang="es-PE" sz="2000" dirty="0">
                <a:solidFill>
                  <a:schemeClr val="tx1"/>
                </a:solidFill>
              </a:rPr>
              <a:t>▪ </a:t>
            </a:r>
            <a:r>
              <a:rPr lang="es-PE" sz="2000" dirty="0" smtClean="0">
                <a:solidFill>
                  <a:schemeClr val="tx1"/>
                </a:solidFill>
              </a:rPr>
              <a:t>Al aplicar nuevas tecnologías se podrán reducir por ejemplo la mano de obra para el acopio si se cuenta con un vehículo para el transporte. </a:t>
            </a:r>
            <a:endParaRPr lang="es-PE" sz="2000" dirty="0">
              <a:solidFill>
                <a:schemeClr val="tx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2195736" y="1484784"/>
            <a:ext cx="6696744" cy="12491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b="1" dirty="0" smtClean="0">
                <a:solidFill>
                  <a:schemeClr val="tx1"/>
                </a:solidFill>
              </a:rPr>
              <a:t>Mejoras en la comercialización</a:t>
            </a:r>
            <a:endParaRPr lang="es-PE" sz="2000" b="1" dirty="0">
              <a:solidFill>
                <a:schemeClr val="tx1"/>
              </a:solidFill>
            </a:endParaRPr>
          </a:p>
          <a:p>
            <a:r>
              <a:rPr lang="es-PE" sz="2000" dirty="0" smtClean="0">
                <a:solidFill>
                  <a:schemeClr val="tx1"/>
                </a:solidFill>
              </a:rPr>
              <a:t>▪Obtener </a:t>
            </a:r>
            <a:r>
              <a:rPr lang="es-PE" sz="2000" dirty="0">
                <a:solidFill>
                  <a:schemeClr val="tx1"/>
                </a:solidFill>
              </a:rPr>
              <a:t>certificación Orgánica y de </a:t>
            </a:r>
            <a:r>
              <a:rPr lang="es-PE" sz="2000" dirty="0" smtClean="0">
                <a:solidFill>
                  <a:schemeClr val="tx1"/>
                </a:solidFill>
              </a:rPr>
              <a:t>Comercio </a:t>
            </a:r>
            <a:r>
              <a:rPr lang="es-PE" sz="2000" dirty="0">
                <a:solidFill>
                  <a:schemeClr val="tx1"/>
                </a:solidFill>
              </a:rPr>
              <a:t>Justo </a:t>
            </a:r>
            <a:r>
              <a:rPr lang="es-PE" sz="2000" dirty="0" smtClean="0">
                <a:solidFill>
                  <a:schemeClr val="tx1"/>
                </a:solidFill>
              </a:rPr>
              <a:t>y vender </a:t>
            </a:r>
            <a:r>
              <a:rPr lang="es-PE" sz="2000" dirty="0">
                <a:solidFill>
                  <a:schemeClr val="tx1"/>
                </a:solidFill>
              </a:rPr>
              <a:t>en nuevos mercados.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195736" y="2996952"/>
            <a:ext cx="6696744" cy="13992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2000" b="1" dirty="0" smtClean="0">
                <a:solidFill>
                  <a:schemeClr val="tx1"/>
                </a:solidFill>
              </a:rPr>
              <a:t>Mejorar la calidad de los productos</a:t>
            </a:r>
            <a:endParaRPr lang="es-PE" sz="2000" b="1" dirty="0">
              <a:solidFill>
                <a:schemeClr val="tx1"/>
              </a:solidFill>
            </a:endParaRPr>
          </a:p>
          <a:p>
            <a:r>
              <a:rPr lang="es-PE" sz="2000" dirty="0" smtClean="0">
                <a:solidFill>
                  <a:schemeClr val="tx1"/>
                </a:solidFill>
              </a:rPr>
              <a:t>▪ Mejoras en los procesos de cosecha, post cosecha, acopio, y embalaje.</a:t>
            </a:r>
          </a:p>
          <a:p>
            <a:endParaRPr lang="es-PE" sz="2000" dirty="0" smtClean="0">
              <a:solidFill>
                <a:schemeClr val="tx1"/>
              </a:solidFill>
            </a:endParaRPr>
          </a:p>
        </p:txBody>
      </p:sp>
      <p:sp>
        <p:nvSpPr>
          <p:cNvPr id="8" name="AutoShape 2" descr="data:image/jpeg;base64,/9j/4AAQSkZJRgABAQAAAQABAAD/2wCEAAkGBxQTEhQUExQWFhUXGBgaGBgXGBgYGBgdGBwXGB0aGhgaHCggGRwlHBYXIjEhJSkrLi4uFx8zODMsNygtLisBCgoKDg0OGxAQGy8mICQsLC04Ly8sLCwsNDQsLCwvLCwvLCwsLCwsLCwsLCwsLCwsLCw0LCwsLCwsLCwsLCwsLP/AABEIALcBEwMBIgACEQEDEQH/xAAcAAABBQEBAQAAAAAAAAAAAAAEAQIDBQYABwj/xABCEAACAQIEAwUFBQgCAQMFAQABAhEAAwQSITEFQVETImFxkQYygaGxQlLB0fAUI2JygpLh8RUzwqLS4jRDU1SjB//EABoBAAMBAQEBAAAAAAAAAAAAAAECAwQABQb/xAAvEQACAgICAQMCBAYDAQAAAAABAgARAyESMQQTIkFRYXGBkaEUIzJCscHR8PEz/9oADAMBAAIRAxEAPwDC3rrZ27ze8ftHrSG63d7zbnmennUd68M7fzH604sNNef4GsJuabEKW433m9TXdq33j6mmKwp4FJGnG633m9TSC62veb1NKRSRXQxwut95vU1z3Wj3m9TXAUl0wKEETAFjMu4HUMRz61ZDOc+pBhQNT8T5kRQPDUMEtGUyRvM8tBymaXFOyhCM+ZgrGJIWdYy7bafGoP7mq5qw8lUsKl1we81hWLEs05pDRsOYMzrJ5Vmslw3XuG6TmlozEHXnHrWi47bFrCkzmuaAQ0jqxgbDzrOcOx+eAxy6jeIOvjt5VROdEyBK8qY3OuX2+8fU0ztmk95vU0zHPDe6BDga6bg+nKuVJ2keG/wqoOrnZE4sRHG60+83qabfutJ7zeppLUz6V146nzrgdxCNSDtX+839x/OoXdifeb+41MBIpoXeqAxKgN+6+YLneJH2jTcTnn32H9R/OpWWbqedTX0+h/Xzp+VVF43cr1xdxdMzH+o/nUgxpbd2B/mP51KuHkVA+G0nxpuQMHEiKbr/AH3P9Rmrn2TuI2IVbrGCVgsxKiGGaV5ysgdCZ5VnhmG2opRieY0I2riCRQgBqfQz3GDIqqcpmWDABIGmkyZ20pmJusCDJjprWa//AM+9phibQtuf3iDT+ID8a0tuwwWHfO0sZyhdySBA6AgeMVkqtGaAbEgZmYqVdlAJkR7+m0nlJmR0qo9p+D9uoZZ7RPd7zCfAwau7VjLOsztpEeFA4rEWMKrM0IGYuRzZjuY/QrupxnmONwdqz/2O5J90K7EHl96V/qANAtxGyrEqtxx9nM7DzzAN16UvGb63bmeIMHM0QXP3onT/AFVYU1kT8vzrSuxsmSJ+glhw3iDKfebc6FmO+35VNf8Aaa8ZUyNeTuvzUiqjKw1H6miXsB1LgwQNfGPxolVJsxeRAoRr8SJ1y+ty6f8Azpo4ifuj+67/AO+hch6VwQ9KeLZhH/JN0Hrc/wDfS0JkPSuo0IvIzaXsH3272stuPGo3wDcsu/iPwqxvKM5kDc/WnqKwczNnESsOCb7voaQWGH3ufKrePOutjz+NDmZ3ASixSP8AZY+URSYZnInMNRNaEA+FB8NtDs0kA6fn4U3PUXhuBKH+8KRw8SSNv1yq2fCJ90A+Fd+xKIMHTxMfjQOSoeEisHuLlGYMCqjUSY18udT4HElrnZ5QTyhpWBMySBER8x1pWvIrKzsBEwGaNxlkT4E6+PKieGYdbbF01LCDOoMxrHwFZtf3CXY4wtWSfx/79oHxu72dxEeFMSACNj47dPSgcVhw6ktPd5kLJmenwqTi+FGJuG45eZjuxEctDqBy0qvcPaBUgtbPXceI6b+XlVlA1xO4EsbItf1kNvF5SUbvr+YnTrvtV3w2yGQ5CI1AMayQdGPKBz3qrTDI5zId4DKdxGgIHX6660XiLXYqXTMucFZ5Huk7eOuh8xVG4nsbksd2WQ/l9oFZeT7onTmefOluPv3F9TXYQfvD5L/5V1wb/GmvcU73IgQQP3a+pptu8pEi2P7m5V1v3m8IHy/zUWH9wfH6mniVI0xC9oALK5tSDnapruIAEG0PKW8t6BwdpjckxoRt5j8qOuWyxhRmJiI8z+VFjRnKtiPS6sf9Q/uPSozdTL/1CP52ohuHXMj9wiAd4HludascRbi0oYAaACVInVjo2x28/hUy4EcY/rKBrtqNbA/vagf2nD//AK//APR61uLsIWRcqatBhTyCrEc9zoN/OmfsdrtUi3b1ljCyPeJ92P4duVMucD4gOG+jM9w/i6WXV7VsowIM5yfka9d4dxfD4q3Zd2QPmBVWYKc6g6qJ72hPXevJcbYtm44CAAZYyHbRSSPOdyDS4XFm1KK75GGsDXcwPprpTOA2x3FUFRPSPaT2ySzKWYd+Z+yv5mvOsbj2dy1xmckydfkBsPIUBev5mkCI/WtORxrofX/FcEqHlCC9o7o/jrvTWFk/Yb1FRgiOdKPWmuoKuSIbQMhGDDYkgiRtpz/xUL4vv59STvMa+nlXGoyPCiDAVkhuhgWKKY3ERoedNRUZWOSANZk0y28GfXxom8oW1psx/wA0biSryClp8V1NcFT0G6O83mfrSGBqTAFUl32ih27i+832/HyqO5x7MGUqveBAhtpEa6a1k9Jpp9RZe2sUjbMDHT0qS3eRjCspPgRWPwmJC78tsp8Z50RYxwVdB3p0IPlznwPrXHCYeYmvAqDhY/dJ5fiaqsHx8AxcBjWSNY6abxRHDOKW8qprm10APU0hRgJ3IXLa4kgiSJEab0LaDOtsEHNbJEaqrMNJ21BgH+o0z/mLU6kjzVvyqwwFp7mYnKoDbzOnj/Ftp40jBqqUU7uXXCsMwwdxUA7W9mIk6DPCjU66LrtvUmE4Otm0UJUEqdcoeCdjmOug8eVVt3HgIArFssCSSTseew5co1qJceTBJAB907A+ED3T8vGrDHYqTbLZJkCex91R3b6Xf4XTKfg6sw+BAqn4phmzZCMhCQVOm4iRyZT94SK1OCxh66Dkfe/+Q8flzqs9rMWt62yJLPaOZW2g/aVTudND4gdKZsdUTBjdhfD6TLYThzyYOQqNSToPGehq4vX2a0bbhcyxJGk6ZRI6waD4TjWJBuIzKNcwEkHkehgx02orieNCPmtlcrwZI94gAGQQeesRQbl8wqBVVRjBbAuMYHur/wCdRthgf9mpb7d5jtIT4TmP41VYrizK7KApAOm/QeNKqluojuE7jksaXDP2z8oFDWtLYM8vzqFeJnKRlGpYzPUk1qvZj2dS/hluXIgyB3isBTE7+BpsjemLaDFWQ0sxFq8eZ6cq1HsQZe4zJnAUAQNATJ9YA/urS4n2LwbhCg7NFX946uWLNprqzAf/ACqXBWrWEtFbXdBZiGOsgADNqSCdB4dAKTNkGXGVT/iPiU43BaSqmdgf2RmE6HKT7siSSuXdfvcx1qs9tOIBTbtsjyAWAJGmaIOhPJWkb60WOKXVlgwcHxmfTmPgazvH8cbsAxIPvfaHSDuYk+tRx+OqG/8Ac0nKXj0bMbblYUlz7xjQkwD9kaCkX/sP8KDdwDOX7w0mW8q7BAiAYkK2xidMoieeux0+FSLo909NPs9VG3Md3UUwNxWXdTNXu9cc9XIEjxI94bbCkuIgBzMswdnZiDynKCPnVhZ4S7hnhUWZgZh5x1586evs8DcFvtAJEzl1Ok6Cda0eot1cQYmAlVicEoBKz5b/AOdqE2q44jZNuUbdTl840nU+E1UY06wPw8Ogq2PY3Mr6OoqtUtueQ+dJhV+1yHn+vnUJuanx/GuK6hDbkh/XOo2NFWrcIZOrbawKhbDMBMj16/ClBjEQc0Tju6iD4039iedRz8KTi8z4RFMNmTIgPa+FLUdJVaETctsSgztoPeb6mmdmOg9KucVwO0XaGdTmbQweZ5aGh29nPu3FP8wK/nS8hBRkGD4d2kgACBuRCz0nlUBw0SGUSN9K1+CwoVAoI0WAQZ1jz+lR2eEw4bNO0hhpIAEzOlZvXYE2Jq9LEVG9yhwXBu0UtlVVAJBIGsch+uVHpgGsZTbH7wxMR3c22oHM6elWd+7b7wYiOkd7f7sSdzy50Vh8lxxdU6gg/aAJXaVqLZnJ31KKuEL95WjgV5rgbEKNDmnRpAInbbWBNXNjENBzCI2HhyAo7CcaC3CGyjZVBnIeZXqCZ+VS47hmc57f9STsfDwq2PYuRNfEocPcyMHkZftCNDPLz8fCpLN9TIBIBM98gehiP1tVZigzOEIYLP68qsMLhFXvETlE6zJjkPpVxQ7icSwsS0s2iyltRPujSfMR9fyFUmLfIQoUdBBq0w18lCGMMefLyA5DlVUtoi9JJPIDcDyrPkbkZ6GHHwXUlwlpXw9xg3dCt7sd2BPeHMnYbc96zNzEB21OgAAmNq0TYVAwyqotw2ZhEaQcp6jvbUqYXBsdOyk9GKn0zD6UUC1oTH5IfSlvvM7jOJkZgDI0BPkNN/jVZduSZ661tLvszYfYEfyv+YNQj2TtT7z8tDBEARyiqBlAmYoSKuZ7h+Fsui5nYOWIKqAYA5mdh/mvWOB8ARLVqDGUIe994QZjcSVFYfD8NOEKXhdLC2ScuqzmGUCQSAJIMc4q9wfGFuKSvv8AOTJHlGh86jmT1CNzVhHAWJoeKWUUXrtwgllOs90QsAAT/CPiTWQ/agqlLgGTU7/MHWD8qtReCq2ch82mXcbg68uWlDcTwiNCWw0kGddMpy8ufuj0NLjRlcKBdx2ZSpJNVKV+OpdUJaLwsAljGnQDSq26bbPDGCSAPA+HTlV8nArRYT73PLCwB1I3NPxnBcMwMDKNNWZjqOgmth8Vr1Ip5ahdiDXbiW7ZJJNwd1gILaHUFTpyqDhGJFwsCO67AzB5mdzA0mib3DEVQMwzZgZJ0056LPwpi4RIJuXQ4H2UBVR5kGW+Q8Kxunp+1prRi9Nj/eEpkQ9khLEwQo755SJA+8PnR2PwT2wpyqQq66nN5AREDzqv4Zx8WsyJlVY0gAbQImJj8qFu8eaWzLIMwQQfXpWR1cv7ROYgaY3AfabDFSjaQ40iTtE/Z3gisviicx1J8961HFMbbvKluWzArlBmBOkCPp4VV3uCuHygAkRJEnKSY7wyyPSvTwuAtGY3QsbErrR7vwNT4TBs+uyggEmB6TuaIu8PuKQCAZiDPyIMEfEV11HA91tzupidAY07u1UZgRqKoo+6TY17QXKuZWU/eOsaEbaUIbpLA9BM5lO/TNrpUzozMpAykkyD3d49RtqetO/425mIkEARMgg+utTPEfMspLCxHYYEyxnWN4nTTlpz3FA8ZMsi6a6+U6a1YqhEmBB5gz/qoXsC4SZjLvz08fnv0rlNbiuLNQFLSqILKY5jUGkoxeGj/YArqbl94vGddt3kZ8wuAZmiZK7nY7VJZ4hcUaAEeI/ERWuxzYA3GFpbyHUs9gwBrzUmD8B8areNYRUI7O7bxGgYjIFdQQGEkbyDtvSesp7EQoRKtOLN9q36H85p6cTG4uXU8CAw+tMTCi4C7W7qroAbcZR4FSZ+M1E/DUOiOhPS4XQ/+o5fnTgqYDYk97iBJ99bnjlg+mlFcPvqXXMg38Ry8qpb/Dbig/uo8VAYeqyKn4Jjh2oRtSSCD8OdPBLfibp3lLFTvl1ymf14bUTw/jr21jNoIjYn6/jVD7T4tlugKB7skwDOp0+VH8LwYUBn96BPgeg8a4iviSyZRjWzLK/7RX9wlvL0uJJPxBEfOobPEnuGWVVHRZA+ZMUQcVPdAmeu1T4Th4O+UTuF/GTFI2xI+P53Bvf1HLeBFBYtzMwNudPxnBL6mbI7RTy1BHxiCPGgxhsYdOwceOUk/LT/AFUK+89seSvG6P6GSWg9y0GY5UQsFCqSWmAe6PeOlPvlOyyBcmhA7S2UM8tWXqd5q24dbxCj/wCmgbxAQ7ydVZW1k0ViuLX0sm29jtLZzErdDvucwBcMZAO08udTKWe/3kD5SjfAgfdTMbhcI5BOp292Dt/LTzduI0BmHxPj41rcHxTC3VhsJYlQBIEcuRGvzrns4Vhr2lv+S4xH9tzMPlRZ6O4cSFkDLsTGPxO8ERbrFlYwwIEkCDvHWKfh7oXMU3JkeFadvZizeB7O6GI2D2wD5ZrbL9KyvFsNct3BaG8xMEH57aa1RSH/AKYyFsd8xUvOH8VR+7mAb7QbTbffceVLxPFwwCmQBEjn4VDwrDIhCxOvePM+HlVhx6zbe3mtgKy6wOYGh0/Gt2PHxIJmLK/KwICeJ92FXU7mfkOlQG+x1cwBrHLzoWy4iaffmPH5Vrqpkg+PxTGMh6j6VAV0l7hAmNAdT+gam7VEBz6lhppOoj0q44tgbRwdthnN3usQJCjQzmgR9o+PwrzfJYc+q+89DASqdzPXrqgdxTPUz+jSLh7twEZWaInKDAHOfhSXsI0CdJnXciee9WYFxLKge6syQNfiRoTUC4A1L+mxMj4VgXfMwTNGs90AAdCxk7cqGxGLQ90PkYjXMrAzy3G1F4G9cuOot2BuIZRlBzbgsTAHhNHYkEOLhPugypUSusGDPWdRFIxANmUUHaqftA+HuSwVrgOXYAjSJ5aGfDxpl9Qlx1ZyAASInUkaadeXwqcjtAWyIGJjNAmN948qAxSlcoIlo36dI+frQBF1OpgIqWBlUkMCxMMDHhHlpPwrlw4GZ1ckkHuELodRDHKJrr7ZQo7Qkan+U+XKoXuHUGNTEjwG/wAvnTUfiAkDuLhbeaFHgDGvn+NHYtFWFCERJ1zZddTMbnb0qtsOVgoSpnfQn6VLex91xlZ5HMQPwFUKD6zOHa+oG10ncfSuqUJSV1iGEW8XbzvAyHOQYgczPLwol7VpzIKhR7zkZW12hV0NWOMxS3Cy3rauMx1EqdzrI51FZ4HhnnLduIT97Lp4A7UrJ8yfInUqbF3KDkJuRtIYene0NWNnjAW0bboLgYES0NkLD3lLa5hv8KXH+y9xRFlsyRuxAPyBHzqmu2Ta7jgGRuCDr5igVB3KHq4dwq8DcRb2Ja2ke8mYFYBjYGrQFGfu4m1ey7G9ayXIG+V4JLRtJE1lreFuMZtIzjooorC8FxGcMyZQCCcxiI1p+NfMn38Q/imGU30YjYTv0kiR5xTBfM0ZxLCyO1zaL3csb5o1nwigltzV/kzzfJ7Ak9h5IHLn41dcPeWAOx1PkNh9BVMhA05muw3ERbYFjEiPpQcHiak/FUHMobq56LhrwNWNozzrF4DjS/eHrRV3jiEgB4+NYBi+s+qOUfE0r3aHLiqYcZtge8PWmPxu0ASWGm8cq44hB6ksr+GtsZZFJ68/Ua1A/BbDcmHkxrPYv2xtAgAEk7RUh9oHgQup5aiPMxXemR8weost+HcF7C4XS4WUj3TuPTQ0vGMLbvrmjvrpMfI+FBcM44pJVz3vAGI86tlxNppbtFURqZEfHWu4srch2J3tZeJ6mTuIUnSCAf0PSh14sLqfu0bMIEEZtCrnYbt3fnWyvYmyUKtctkcoAbU+AOx10rO2MGlouy2ggGoY3DrB07pJI08dNq0ZPKNb7mdfE4mwdQTA3OyXtLlsM/JLijKPNSKuOM8Wt4iwk2rdox3cmUsBEEbaLzjTlQvF8KGUdpcPe5jYDTrQlvHIueyLQJXY5QZGhBEanQjlWdcrkWplMuIKtuBvqQYTBB9IVzJyyC0bQSsiRpVlesnI+YE5RoOXp5jrVVw/EOj5kDFT93XTntqPjVgydo5yGMokknadKXKWdrM7D7OKgftKol1KMtvukGe7mKkc9eR6eFF8Mwpug5j3UMkx15ZTqJ00ol8ZDdkRDAaGC0iJEkwNfjQ9vFu1xVzZQwlhMKRBMHygH4nrR70ROr3Mx6/xJ+LWriBZDDaGiADvAGw0G3hNAcN4g9ssDbGWdGzwG0jXQ6CPnR/GMfmtraCAQ0yDOsRsRp/uqJ7YWQSASSCesSB8p9aovtGoHNkBhVSUW2IKggDukDlr48+VQYhIYL9kQPMiAfKi72GmJYAGNNpEAwNfnQeIABPidAP1oKK7JiPpRqRXbonQbwOpPj5mksrrB1y5vCdv8io77CRO2369aYtwaxpVq1IWSdx67TSrc8fWaYwP6imovnXGcITnPhXUgFdSx7injK52D6d5tRqNzVlhcSj+6wPkfwrIYm0c7/zN9TSW7JBkSD1GnzrSQJm3N/hsSye6xHlt6bUc2JW4Iu21fxgTWKwWOvLEnMP4t/UfjWhwWMDiROm46UlAw0RL/ALaT/rCr4Rl/wAUfeujIwZd1P0rNXMciFQ0y3ux10EbHrWz9jMCl1AzwQ0lcjsVIBy6+Mhtqi2IE6lVc1MJjLLOoCiTmA9fDp48qHfh+RiGuKY3yd4f3GK1ntZw4ftRRGFu3lXQHQGNdJoG7wayAf3jsfALH6+NBsxDECFPDXJTNvUz1ywp+049DPltHzrV+zPsThsTY7e/cdVDMDqgACxJLERz6Vmb2HCMz5tAhUAyCSWQ7ctFNEYfjTmytgGLauzkD7RMRPUCNvHyormIF9xMnjIvS7uafieD4ctg2bWC7YAR2zlLdw6zKsEJ8PdGg2rEcQwKR7pRSTEnOF6SSAdoE845VorGLMDNbzA/xgeunyqt4xiFggKRpsY3+G9R9bKdtB/D0PeKH1lJe4eWR11LBSSANwsGfGKueBcBIsX0uWcrvl7Mkxz2OsAxyPXSu4JbckQpzARI6biRz2HPlV41tl7RmZ2zCAuYBVPLu8hNHJ5FaWP4/jFB75X8Psi3IW0pce9IVj03BmhMVfYuIUSCDpA25GtHiiosZ0UAmCdQxBP3iNyKy3GMYT2d5GZR7j6BhmGo0PUZvSkReR1+805cHDH6imxJMU13vsLZTPzBBIG1UWHw5W4EtgEz0Bitdg7964UUdndS5orqMhB6OskDnr4cqO4N7OMGZkCyT4afEEj513NkBJ/aKnJhz+JUrZu2FzBTrLEgwJO/dB/AU5Wd2RgWkwRocsdJ8R0rSnh+VS9wtoe70POevlVBxa/cDqtrK2eCGAmFgDVdpnQeWm+gUFtmXtlx8yPadQnHtbuAK5PdB1U6AAbmQaBTFWbV9bvZM5KG2BoIOgUww00nXy0qfES1u3bukdoDLBdjJmdNgJjXoBzoO+rC/Md0XEJn7qdPGhioGvxnPxKWSdVqXdnDqjB8oYxJKkAzJ6gA7b6VZ/8AGvetwWC3bmVspGiSiEJmBOaPvQJM1iOKY7Fm9mw6t2YAGUAOAf4tM3OdIrS8L9ocQqK123aZoMQMrEDaI30FUGNAbbf+ZIZfIJBUdTP3R9nnESOcMefSAPgajBXMASo2EnYARqfCmXcV2xLLIBIAJA706Ejy9dajwjgC42xJAE9BrP63IoULg9zi2PcL9ogocG1BJUE5CT3paSNSRpHpVTat6hiZ1nU8pBj5b+NWeLx2dg6oo5AeAGWT46nbpQuHsgsq9T6VT4iMxB3s/WPRTcOp23MVNglTKZImTofT8KJxirbttGkD60DftILY2kKJ86ANiAggwF7KsCYGpMeVCtZjbX50WbZgeVMNvwqgO4tajrKaDSnPaFKkdKc1Le4wEhFr9a11Sg11GzOqAXsOM7afab6muFijm1doH2jy8TTxYPQ/Sg2SoQhPQkPD8OubvpmEbSw+YNarBY/DWxpbCHnCyfXn8az9q0VNSXTpVcYDi5DLampP7U4tb4RlVxkMZtJ7/h8KvvZLjBsYVAEIuIrgrB3YsVMfd1X0NZ/ht0gkASNJG2x01PjVot68c+dFXKSVObUjpuanlynG3ES3jYVyLZMZYu9o/eaSZLMevOi8aFUrlefAfiOe1NOBGUlzJnfYj48/jVTxFBaCntNH2JBjyzDT1jY1mQn+2X8nHmxi/wC2WH/F/tB0YL1jWlxPs8bYlWDRyOnpU/BFzFROh5ggj1GhojjRZCV2yneaUDJcz4sju8z/ABGwFRWa4uZwYReQHNjsNeVVFiyxeeQPnRWMzuwyCSTPSPHw/wBVfcM4BcYTpHM8teZJInnWnKwUUBuWyZz/AE9zsBZUCXDeECR+HrQeKxAzbED4HnWutYdER1UB7hgAmFgeBJ0OlUB4FdvMVlLehOpBYiYkBTtOkzWXiR3OOckcGWM4faLN70SeUzVxfwVh7ZVlDwdRIkkDxYDN5xVY+ENjuKxZyMpY91Rm7ugnnMak+VFcZAsooQQdNepAA16mAPShuwSe+ppxeOxpH1f5yo4HirQvTZDq+fJ2bQFDElJbx8vwrZjCi2he0M13OiggQpNxlBMblRMxpsdBWQ4XiFOLsFlE5gWbaBMgmBrAHP8AGtFxjjtuwqMge4Euo5iBnidFB5azJ6Vs4qR7phfKqqAne7l1iuDl7CWEvZnRQuZwVL5ZE6SJME71isOSiFWkZb11WywSDbm2SP6p18Aa2vBuP4d8t397bBAPfU5R/UB/isjxG4mYKmXvszQDuXYkn4mT8a7KuMCl+YP4nLwGM9XcBuIuhHdiBE7KoIUfAknxJptm92jwpLMZ2+s8vOorpMvP/wBsT5kyJ8t6bwO6qm7cOhlTEbnUmPRSaioUnRlnxtxByfpLfh1thCKFBcnM4MMqwSWAKkFgBpJjY8oMntDw8FRdVjCsilYgmWCkggxpJPkKzXDOH4lArpdZWJ0YGV11907aTVjxHj93J2fduEtuFyNMGJjSN9Y5U6Kgv5MVXzrZ+mpWXbgmY1B0AHyA5DQU6ygZQ593WPHxqG4pIMbgAeAJOsH4VNYtM+VANFAmNvEn8qTjY0ahvjROzEyZ4jRVGpjb4UvBbcksSNOvjVpjiluw6qDtGvMnSZoHhWlsnqaoD/LNSbf/AEF/jJMYwIKsAR03qlxFkbAkVY4q6KBuGa5NRmg6gjxqRWNIFqRRTRZIhHSnNFRikY0KhjgBSU0NXV06WFuy1xAyR7zBp30MaVz4ZgJIOnj+VQ8Jx5t9qoIHfY6gE/MHpU9/ipYQWY+A2+UViyK4cgdT0MbKUBkVxCNTpUd092h3xU7LTzeBUwa9DxdLRnneYLaxHYXGraJL7ERr6/Har6wAwHeYr05acjz000JrIX4dTE9zvaakQRr051ceytq23ZrdBEXGLTI0aIMzIM5tZqmTErt95nR3VTU0tywBh4X7IjrtWda2blq6P/xrnXwIOo/tLUuC9o2W5cVR21oscmchWy9ZUQfTzq74fetGcqlc/JlInwBOjR4GsQRsTH5m7+MVvH9M9zP8JurcUKD2V5fdYd0XI5MNn6GrdE7buPmU7EqeY6jY/CisRwG0ywo7MzmBGwPlOm3htT+GWXtGLozpyddSvmN48pimbKPiL4eRFJXINH5j7Xs81oDLDDQA8/CQau3tpagKAm05QAZO5nz1qLD4w38QlnDMv7krcvlyU7pm2EWRBaWB1gaDWpfabCXFGqkDry+B2NTxhrBYdzZ4iYDkYDd/WZfjVjEveNtbrdSRCgKSYZm32iROsbVacIwDWDcftCXfVVYF2yA6AyZAG5Pj8KmtYgdkggGXjcAkiO6SehGo86Xs1Vrhz57j6Ow2VfurG0jT512Zyx4CZAiqzMfg6lZj8ScQUZAAguKTJGZyupCcoDQJ3J6Aa2fFcOt3KSeQ05/GNqhuYNZtZQAqDRfH/etQ8Qxy20LMRA5nQeWkk/AGkIsgKOoz5mU2hskb+0nt2VGwieg1P660JiktuVW4Dqy5QupksEJPgAxJO2lJgsYLz5UYAAFmYa6CBp1kkD8q0fDsGi3lNsQ3ZGCW73fe3PPmqfKtKYyauYzj4i2/SUXGcT2LIqiQoC5SNwBEVTWeGraZjAZpJkSAsgkAc57wGp116VteO4TtcJeLoO0AAViMrCSoOvPQneayXED3210kyJ0HKfQUMmNkHC5qfyUcL7ehIEE9pn1LEA9JXp4an0prsADyA3PQfQUHxG9mU96A2ikdepB3E1NcslsMtuQTcys3lJbMf/SNeQpUx3Fy322h8S74QnaK1ye0VcoULoBIfMxynUmV3ECDG5qs41gFs3DkmGVD3jOpLSukSIVT8aqLdjIw7MlSPtKSD8CNfzou7duXTDsXPU7xtqa0MgC0JnXK+xfcEv3YEgedXvsuD2LMx1Z2+EQNPQ1XcSCpbVQNZknrA/zU/B8ei2UWYOsgjmST+NTK/wAux9Y4Pv8AcZL7RvFuPvMPlrQllYtqPD61Fxe/mKgGRqac9yAB0rqpAIbtyYLiJBoeakuvJpBREaIFpakQiuuLXXOjM4prmly+FNY0Z06a6o66ugkL6XGj7zfU0Ugmg7rd9v5j9TTMZcIyQY73WB8fSg620rjbisKNcVka0rDemfr9Gpy87hzEXoXmpkdQNYrRdpcJaba5QJUhgdOY1Ouk9Ky4xHZ3FfpIPxFX2ExKuNGIGkrIG+sRvtRyITREzrlGNiD/AKiPwjNLyFJ2gfUVXcSFxVy3BmTl9oac45b/ADrSraHYmJ0n8xWexJNy2w52++I3gGCPRp+FDExY7lPI8fHlw+qooxOEcbxFqMrZkH2W106Zt/Wa1OB9pbTD95+6PVj3T/Vt6xWWwdyUDr34/wCxSO8P4gR72nXXxq6tXrXYMBbLXCdCNgPKqOvI0Z5ypkrku6noHs6obtCoBLKmoiSA6nfmIk1e8Ic5mUzEmQdtW6GvBcHxK9aujsLjLqIWSU3H2Z7vmIr1Xh/tTdT/AL1BjnOo8CQevnVcbjGoUwqjNZA6lTw7ClLGRwAM9zQwd2J8titMgDRdB6Dz+tD8R4/ZXTMHYnRFBMeLdPrpScIxy3kLt9o/u5BAjl1EnX5VlLlLYjuNjxl243FvY3vC2urNpJ2A5mPz086reL4oqOzPfGWGkQGMbkDr/qn4RwMWoB7sOGaNCxIUKG5kagxzPhUuNwAN0s3p+dITTj8LnpJ6WJWrdCvxMh9kr1pTe0KplAESSZOqrOg1EyTpT+I27l/E27i5kUKF7pmApkzOhPeG4jUVOAqroAAPIAeQ5mjOE2hlNx2bvZlUDYD91qVIHezNvOwFaLZhSzzeXIgv1qCY3j9xLTKG7RQQCrnXU6QY6xpFVQvsUY3VAz+6o+zoTr05yf4aLx/DjYvAlgwuW7jIf5co7wI0MusUGzAyI0M779Phpp5UmQHoibGOFcnJDrUjawCtvNrC6jxrmjYbVzmfDw/M1GTrA3qmPGV20y5chyGIFkwKPs2wo/GorICjYmpe002IpHe5RE4/jKvj2I2jkPmTH4Uj2I2PrVdxfES48GWfIUW2KHX1q2woAk+IZjcZlhooi7c0oO3cl/X8qmcUMmyIcYoGRml1pHU1JaOlLHkYOutSlq7So7luK6dHA01jUJJG2tPmR0o1OuSCupgWurp0HRc1x9J1P1NJisNm7uggz+vWm2Xi83iW+pqVL+YzBH+KV+QaxLYqKUZKaiNPY61ETIifSpgSxjLmHLMo0k6QfJqL4Vhyo/eWzlZkad9BMiOc/hQecZ0XqRV5bDk/9giIIIiOhEfWreqyATOcSZHIMDwPtEy3LhyzbZjCEwVE6CYmY61b4C5ZYtk3YaqdwNj9aq7vDBcBcmDuI/HrVTfwtxDvpyZf1IpOKubGjEfHmxLx7UzRvwQ2+9YPemYO5HME7Hw+NE8FSXIIKXBqVPMeHhVfw3jDoFW5DDr9r151eYbE27w01j4Mv4j/ABS5A4G4cORsD3/5DsZgrDXbKuq9o5YrGhIQSZjlMUnEcVlua6g7jw50f7M4UIb90kuXayIuQwUL2mik6jc07jXDLd2xcvrKPbRnK+8rZVLQDuJiNZo48LUGBsTV4/mYwzchVzNYXhCI+dueYrH2UkiT1aGy/GjL4e5Zyn90WIyLt2aDmRtmPypiExbdcpOUaEGASDPPyppck66k7n9bAUhVnaz8TGMiqhA7MWzZKuQNEACqOWnP0AoXHcXt2yJIMnr57fL150t64bjZVbbVjqREjTfXSaq+I4qTlKqyg7ETGh2HLp8a5VBPu3KujZQ2Q6Al9wRhcPaMJAbKq8pABJPX3h+tKZivagpib1nshcth9ANCsBQ0ERAkCouD4xrdgLkyvmY5uaghQI/i03pEsKssQCzd4/HYseflWvFxvUy5nHS9Q/i3FLd3IVBBVCoDDXUj3TzEAa+FU8df1+dSO80LisQFGvpTFBfIyIJ6iXrseJ6UmFw9yC2hM7baVVF7hOYEfHl6UfZx14fZBqOUk9TZgVV/qhP7THvAr5/nTbmJ6VGt24/vCABzO5/1QWItxtpSKPrC1A6keIaTrUDKDSFj50ztKsBJkx1kEHejVY0KhohWoNucskUdaR6aWropI0cKcaaIrnMV0MblprCnVwHjRgjRXU8IK6unSvvtFxj0Y/U018cAeZPhXV1UChjuAZCo1ImxjHYAeetQl2O7H4afSlrqbiB1EZ2J2Yti3DAjqKtlxwEZxI6711dXEcu4nUusJDW2gb971qkvAurL92XB56b/ACJrq6suPTmekm/FNyAWsyBgecNyg9Y2I15fOoLrNbOuh5EH6Eaiurq0Dc85rOO5qfZj2vuWzldVdGgHTvabHz130re4THWbuHuhJhrbgo2umUqQDzGvOKWuqZcroSa7EytxwFUDQAAeJ6fhUSLntBxs2oHxOp611dWTIxVdfWa/DUHLsQPgTS95RygDxIGuvmflTkwoVidzP6iurqLH+YfylM2RilfUyR3nQaRv0H5mmtXV1ehiA43PPY7g2IvZRNVrIW7x3rq6kyE3UtiGrj0t0blZR15x50tdUfmXgV/EnkKG7U11dVAKiyE1GRS11NEiLa+FSoG866uoTpItzlsakDE0ldQMYRyrpTopa6luGNy1GxpK6unRyikrq6jOn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9" name="Picture 8" descr="http://3.bp.blogspot.com/-0m14FuancIw/TxTcLvayWhI/AAAAAAAADwo/aoXNC8q-l40/s1600/Inocuidad-organica-limpieza-prioridad-proceso_LRZIMA20120113_0097_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9795"/>
            <a:ext cx="1818384" cy="124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encrypted-tbn2.gstatic.com/images?q=tbn:ANd9GcTYpegsZ55rrfcb8YbyN_jOWXujQLQMyB9OtD7xr_52UOCq_Eww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3017922"/>
            <a:ext cx="1838289" cy="127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encrypted-tbn1.gstatic.com/images?q=tbn:ANd9GcQoUpwWc0z4V0WPAFgFr0c5VvR10UKSWJXX7yEPa2r_vZn6HBBMn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23" y="4764908"/>
            <a:ext cx="1872709" cy="12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160082" y="1459795"/>
            <a:ext cx="1837814" cy="12491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12 Rectángulo"/>
          <p:cNvSpPr/>
          <p:nvPr/>
        </p:nvSpPr>
        <p:spPr>
          <a:xfrm>
            <a:off x="215900" y="3005546"/>
            <a:ext cx="1818332" cy="128754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4" name="13 Rectángulo"/>
          <p:cNvSpPr/>
          <p:nvPr/>
        </p:nvSpPr>
        <p:spPr>
          <a:xfrm>
            <a:off x="150774" y="4764907"/>
            <a:ext cx="1883458" cy="124400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4521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763688" y="-171400"/>
            <a:ext cx="5437022" cy="1143000"/>
          </a:xfrm>
        </p:spPr>
        <p:txBody>
          <a:bodyPr>
            <a:normAutofit/>
          </a:bodyPr>
          <a:lstStyle/>
          <a:p>
            <a:pPr algn="r"/>
            <a:r>
              <a:rPr lang="es-MX" sz="3600" b="1" dirty="0" smtClean="0">
                <a:solidFill>
                  <a:schemeClr val="tx1"/>
                </a:solidFill>
              </a:rPr>
              <a:t>¿A quiénes está dirigido?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29046" y="1124744"/>
            <a:ext cx="8735442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5250" lvl="0" indent="-12700" algn="ctr"/>
            <a:r>
              <a:rPr lang="es-ES" sz="2400" kern="0" dirty="0" smtClean="0">
                <a:solidFill>
                  <a:sysClr val="windowText" lastClr="000000"/>
                </a:solidFill>
              </a:rPr>
              <a:t>A pequeños </a:t>
            </a:r>
            <a:r>
              <a:rPr lang="es-ES" sz="2400" kern="0" dirty="0">
                <a:solidFill>
                  <a:sysClr val="windowText" lastClr="000000"/>
                </a:solidFill>
              </a:rPr>
              <a:t>y/o medianos productores agrarios </a:t>
            </a:r>
            <a:r>
              <a:rPr lang="es-ES" sz="2400" b="1" kern="0" dirty="0">
                <a:solidFill>
                  <a:sysClr val="windowText" lastClr="000000"/>
                </a:solidFill>
              </a:rPr>
              <a:t>organizados</a:t>
            </a:r>
            <a:r>
              <a:rPr lang="es-ES" sz="2400" kern="0" dirty="0">
                <a:solidFill>
                  <a:sysClr val="windowText" lastClr="000000"/>
                </a:solidFill>
              </a:rPr>
              <a:t> bajo cualquier forma organizacional permitida por </a:t>
            </a:r>
            <a:r>
              <a:rPr lang="es-ES" sz="2400" kern="0" dirty="0" smtClean="0">
                <a:solidFill>
                  <a:sysClr val="windowText" lastClr="000000"/>
                </a:solidFill>
              </a:rPr>
              <a:t>ley:</a:t>
            </a:r>
          </a:p>
        </p:txBody>
      </p:sp>
      <p:pic>
        <p:nvPicPr>
          <p:cNvPr id="1026" name="Picture 2" descr="http://www.huanucoagrario.gob.pe/sites/default/files/imagecache/640x480/imagen_publicaciones/DSC0362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92" y="3203861"/>
            <a:ext cx="1563408" cy="117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SwOo1uGhDF-IgLIIfdzqxyw1q4p5EcRuAbCflizVnIcxIkb-Lve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58" y="5298757"/>
            <a:ext cx="1682473" cy="120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M6AM_iNYfg6H2uBsj-AqlR9op70iu-MDCabj8SY_et5qUOEunf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620" y="5373216"/>
            <a:ext cx="1560868" cy="109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3.gstatic.com/images?q=tbn:ANd9GcRfQmOzTelTAFy1xrNJemfqIdrUjb9srpHsTB_baIuXzUxAvnsuN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908" y="3212976"/>
            <a:ext cx="1513007" cy="113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14 Diagrama"/>
          <p:cNvGraphicFramePr/>
          <p:nvPr>
            <p:extLst>
              <p:ext uri="{D42A27DB-BD31-4B8C-83A1-F6EECF244321}">
                <p14:modId xmlns:p14="http://schemas.microsoft.com/office/powerpoint/2010/main" val="2580885774"/>
              </p:ext>
            </p:extLst>
          </p:nvPr>
        </p:nvGraphicFramePr>
        <p:xfrm>
          <a:off x="557164" y="2204864"/>
          <a:ext cx="8260152" cy="4427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8 Rectángulo"/>
          <p:cNvSpPr/>
          <p:nvPr/>
        </p:nvSpPr>
        <p:spPr>
          <a:xfrm>
            <a:off x="249703" y="3169996"/>
            <a:ext cx="1560364" cy="120642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9 Rectángulo"/>
          <p:cNvSpPr/>
          <p:nvPr/>
        </p:nvSpPr>
        <p:spPr>
          <a:xfrm>
            <a:off x="269131" y="5301208"/>
            <a:ext cx="1659999" cy="120642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1" name="10 Rectángulo"/>
          <p:cNvSpPr/>
          <p:nvPr/>
        </p:nvSpPr>
        <p:spPr>
          <a:xfrm>
            <a:off x="7230229" y="3169996"/>
            <a:ext cx="1560364" cy="118211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11 Rectángulo"/>
          <p:cNvSpPr/>
          <p:nvPr/>
        </p:nvSpPr>
        <p:spPr>
          <a:xfrm>
            <a:off x="7404123" y="5357959"/>
            <a:ext cx="1560364" cy="110861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0237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911592" y="28497"/>
            <a:ext cx="7052896" cy="1096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¿Quiénes son pequeños y/o medianos productores agrarios?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72007" y="1340768"/>
            <a:ext cx="9071994" cy="5328592"/>
            <a:chOff x="72007" y="1484784"/>
            <a:chExt cx="9071994" cy="532859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3429000"/>
              <a:ext cx="6192688" cy="3384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17 Rectángulo redondeado"/>
            <p:cNvSpPr/>
            <p:nvPr/>
          </p:nvSpPr>
          <p:spPr>
            <a:xfrm>
              <a:off x="4572000" y="3861048"/>
              <a:ext cx="2411761" cy="80476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s-MX" sz="2200" b="1" dirty="0" smtClean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50 </a:t>
              </a:r>
              <a:r>
                <a:rPr lang="es-MX" sz="2200" b="1" dirty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ha. o </a:t>
              </a:r>
              <a:r>
                <a:rPr lang="es-MX" sz="2200" b="1" dirty="0" smtClean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menos</a:t>
              </a:r>
              <a:endParaRPr lang="es-MX" sz="2200" b="1" dirty="0">
                <a:ln w="18415" cmpd="sng">
                  <a:prstDash val="solid"/>
                </a:ln>
                <a:solidFill>
                  <a:schemeClr val="tx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72008" y="5049393"/>
              <a:ext cx="2411760" cy="53984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s-PE" sz="2400" b="1" dirty="0" smtClean="0">
                  <a:solidFill>
                    <a:schemeClr val="tx1"/>
                  </a:solidFill>
                </a:rPr>
                <a:t>COSTA</a:t>
              </a:r>
              <a:endParaRPr lang="es-PE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13 Rectángulo redondeado"/>
            <p:cNvSpPr/>
            <p:nvPr/>
          </p:nvSpPr>
          <p:spPr>
            <a:xfrm>
              <a:off x="72007" y="5661248"/>
              <a:ext cx="2411761" cy="86409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s-MX" sz="2200" b="1" dirty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20 ha. o menos, bajo </a:t>
              </a:r>
              <a:r>
                <a:rPr lang="es-MX" sz="2200" b="1" dirty="0" smtClean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riego</a:t>
              </a:r>
              <a:endParaRPr lang="es-MX" sz="2200" b="1" dirty="0">
                <a:ln w="18415" cmpd="sng">
                  <a:prstDash val="solid"/>
                </a:ln>
                <a:solidFill>
                  <a:schemeClr val="tx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1691680" y="2132856"/>
              <a:ext cx="2411761" cy="1296144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200" b="1" dirty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65 ha. o menos, en </a:t>
              </a:r>
              <a:r>
                <a:rPr lang="es-MX" sz="2200" b="1" dirty="0" smtClean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secano, </a:t>
              </a:r>
              <a:r>
                <a:rPr lang="es-MX" sz="2200" b="1" dirty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y 20 ha. o </a:t>
              </a:r>
              <a:r>
                <a:rPr lang="es-MX" sz="2200" b="1" dirty="0" smtClean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menos  </a:t>
              </a:r>
              <a:r>
                <a:rPr lang="es-MX" sz="2200" b="1" dirty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bajo </a:t>
              </a:r>
              <a:r>
                <a:rPr lang="es-MX" sz="2200" b="1" dirty="0" smtClean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riego</a:t>
              </a:r>
              <a:endParaRPr lang="es-MX" sz="2200" b="1" dirty="0">
                <a:ln w="18415" cmpd="sng">
                  <a:prstDash val="solid"/>
                </a:ln>
                <a:solidFill>
                  <a:schemeClr val="tx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1691681" y="1484784"/>
              <a:ext cx="2411760" cy="55071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s-PE" sz="2400" b="1" dirty="0" smtClean="0">
                  <a:solidFill>
                    <a:schemeClr val="tx1"/>
                  </a:solidFill>
                </a:rPr>
                <a:t>SIERRA</a:t>
              </a:r>
              <a:endParaRPr lang="es-PE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16 Rectángulo redondeado"/>
            <p:cNvSpPr/>
            <p:nvPr/>
          </p:nvSpPr>
          <p:spPr>
            <a:xfrm>
              <a:off x="4536504" y="3212976"/>
              <a:ext cx="2411760" cy="539847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s-PE" sz="2400" b="1" dirty="0" smtClean="0">
                  <a:solidFill>
                    <a:schemeClr val="tx1"/>
                  </a:solidFill>
                </a:rPr>
                <a:t>SELVA ALTA</a:t>
              </a:r>
              <a:endParaRPr lang="es-PE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19 Rectángulo redondeado"/>
            <p:cNvSpPr/>
            <p:nvPr/>
          </p:nvSpPr>
          <p:spPr>
            <a:xfrm>
              <a:off x="6660232" y="4941168"/>
              <a:ext cx="2411760" cy="550718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s-PE" sz="2400" b="1" dirty="0" smtClean="0">
                  <a:solidFill>
                    <a:schemeClr val="tx1"/>
                  </a:solidFill>
                </a:rPr>
                <a:t>SELVA BAJA</a:t>
              </a:r>
              <a:endParaRPr lang="es-PE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18 Rectángulo redondeado"/>
            <p:cNvSpPr/>
            <p:nvPr/>
          </p:nvSpPr>
          <p:spPr>
            <a:xfrm>
              <a:off x="6732240" y="5635902"/>
              <a:ext cx="2411761" cy="72008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200" b="1" dirty="0" smtClean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115 </a:t>
              </a:r>
              <a:r>
                <a:rPr lang="es-MX" sz="2200" b="1" dirty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ha. o </a:t>
              </a:r>
              <a:r>
                <a:rPr lang="es-MX" sz="2200" b="1" dirty="0" smtClean="0">
                  <a:ln w="18415" cmpd="sng">
                    <a:prstDash val="solid"/>
                  </a:ln>
                  <a:solidFill>
                    <a:schemeClr val="tx1"/>
                  </a:solidFill>
                  <a:latin typeface="+mj-lt"/>
                  <a:cs typeface="Arial" pitchFamily="34" charset="0"/>
                </a:rPr>
                <a:t>menos</a:t>
              </a:r>
              <a:endParaRPr lang="es-MX" sz="2200" b="1" dirty="0">
                <a:ln w="18415" cmpd="sng">
                  <a:prstDash val="solid"/>
                </a:ln>
                <a:solidFill>
                  <a:schemeClr val="tx1"/>
                </a:solidFill>
                <a:latin typeface="+mj-lt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346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573</Words>
  <Application>Microsoft Office PowerPoint</Application>
  <PresentationFormat>Presentación en pantalla (4:3)</PresentationFormat>
  <Paragraphs>105</Paragraphs>
  <Slides>13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Presentación de PowerPoint</vt:lpstr>
      <vt:lpstr>Agenda</vt:lpstr>
      <vt:lpstr>¿Qué es AGROIDEAS?</vt:lpstr>
      <vt:lpstr>¿Cómo logra su objetivo?</vt:lpstr>
      <vt:lpstr>Presentación de PowerPoint</vt:lpstr>
      <vt:lpstr>Presentación de PowerPoint</vt:lpstr>
      <vt:lpstr>Presentación de PowerPoint</vt:lpstr>
      <vt:lpstr>¿A quiénes está dirigido?</vt:lpstr>
      <vt:lpstr>Presentación de PowerPoint</vt:lpstr>
      <vt:lpstr>Presentación de PowerPoint</vt:lpstr>
      <vt:lpstr>Desembolso, Ejecución y Monitoreo</vt:lpstr>
      <vt:lpstr>     Inversión en Incentivos  (de mayo 2010  a junio 2014)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Patricia Leonor Urquizo Salas</dc:creator>
  <cp:lastModifiedBy>Juan Carlos Rebaza Lozano</cp:lastModifiedBy>
  <cp:revision>36</cp:revision>
  <dcterms:created xsi:type="dcterms:W3CDTF">2013-10-10T17:09:30Z</dcterms:created>
  <dcterms:modified xsi:type="dcterms:W3CDTF">2014-09-01T17:01:38Z</dcterms:modified>
</cp:coreProperties>
</file>